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448" r:id="rId3"/>
    <p:sldId id="435" r:id="rId4"/>
    <p:sldId id="398" r:id="rId5"/>
    <p:sldId id="434" r:id="rId6"/>
    <p:sldId id="384" r:id="rId7"/>
    <p:sldId id="452" r:id="rId8"/>
    <p:sldId id="400" r:id="rId9"/>
    <p:sldId id="369" r:id="rId10"/>
    <p:sldId id="370" r:id="rId11"/>
    <p:sldId id="399" r:id="rId12"/>
    <p:sldId id="439" r:id="rId13"/>
    <p:sldId id="397" r:id="rId14"/>
    <p:sldId id="371" r:id="rId15"/>
    <p:sldId id="410" r:id="rId16"/>
    <p:sldId id="411" r:id="rId17"/>
    <p:sldId id="409" r:id="rId18"/>
    <p:sldId id="449" r:id="rId19"/>
    <p:sldId id="450" r:id="rId20"/>
    <p:sldId id="441" r:id="rId21"/>
    <p:sldId id="442" r:id="rId22"/>
    <p:sldId id="454" r:id="rId23"/>
    <p:sldId id="451" r:id="rId24"/>
    <p:sldId id="383" r:id="rId25"/>
    <p:sldId id="453" r:id="rId26"/>
    <p:sldId id="379" r:id="rId27"/>
    <p:sldId id="380" r:id="rId28"/>
    <p:sldId id="382" r:id="rId29"/>
    <p:sldId id="418" r:id="rId30"/>
    <p:sldId id="422" r:id="rId31"/>
    <p:sldId id="421" r:id="rId32"/>
    <p:sldId id="405" r:id="rId33"/>
    <p:sldId id="339" r:id="rId34"/>
    <p:sldId id="341" r:id="rId35"/>
    <p:sldId id="289" r:id="rId36"/>
    <p:sldId id="359" r:id="rId37"/>
    <p:sldId id="373" r:id="rId38"/>
    <p:sldId id="333" r:id="rId39"/>
    <p:sldId id="430" r:id="rId40"/>
    <p:sldId id="426" r:id="rId41"/>
    <p:sldId id="432" r:id="rId42"/>
    <p:sldId id="428" r:id="rId43"/>
    <p:sldId id="456" r:id="rId44"/>
    <p:sldId id="431" r:id="rId4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FD1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26A9CF-9743-46E1-BED3-55C6B68A717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318F9D4-F1BA-4CE8-8904-B6F089ABE957}" type="pres">
      <dgm:prSet presAssocID="{EB26A9CF-9743-46E1-BED3-55C6B68A71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</dgm:ptLst>
  <dgm:cxnLst>
    <dgm:cxn modelId="{1B5FB84D-B72A-4F2F-AFF8-AE67FB3D6837}" type="presOf" srcId="{EB26A9CF-9743-46E1-BED3-55C6B68A717C}" destId="{C318F9D4-F1BA-4CE8-8904-B6F089ABE95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3CF3F-91C8-40BC-881C-0551733A3BB1}" type="datetimeFigureOut">
              <a:rPr lang="pt-BR" smtClean="0"/>
              <a:t>06/12/2019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A22E8-3D7E-4889-A743-BD39B4606F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7405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61F6D-AA49-49C3-9E9A-DCEBC5FC677A}" type="slidenum">
              <a:rPr lang="pt-BR" smtClean="0"/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31566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61F6D-AA49-49C3-9E9A-DCEBC5FC677A}" type="slidenum">
              <a:rPr lang="pt-BR" smtClean="0"/>
              <a:t>28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18666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750B6-CBD1-4FA9-ABAE-655314CC0830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9156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750B6-CBD1-4FA9-ABAE-655314CC0830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1681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2C5BC-DDED-4AE7-A6D0-F8245628E06A}" type="datetimeFigureOut">
              <a:rPr lang="pt-BR" smtClean="0"/>
              <a:t>06/12/2019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1CCEA-71B9-406C-AE3B-DE0FC153AF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2188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2C5BC-DDED-4AE7-A6D0-F8245628E06A}" type="datetimeFigureOut">
              <a:rPr lang="pt-BR" smtClean="0"/>
              <a:t>06/12/2019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1CCEA-71B9-406C-AE3B-DE0FC153AF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6215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2C5BC-DDED-4AE7-A6D0-F8245628E06A}" type="datetimeFigureOut">
              <a:rPr lang="pt-BR" smtClean="0"/>
              <a:t>06/12/2019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1CCEA-71B9-406C-AE3B-DE0FC153AF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4552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ítulo e diagrama ou organo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97101-6049-4B17-B790-5E5A3B8B1BC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8599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2C5BC-DDED-4AE7-A6D0-F8245628E06A}" type="datetimeFigureOut">
              <a:rPr lang="pt-BR" smtClean="0"/>
              <a:t>06/12/2019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1CCEA-71B9-406C-AE3B-DE0FC153AF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9865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2C5BC-DDED-4AE7-A6D0-F8245628E06A}" type="datetimeFigureOut">
              <a:rPr lang="pt-BR" smtClean="0"/>
              <a:t>06/12/2019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1CCEA-71B9-406C-AE3B-DE0FC153AF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2078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2C5BC-DDED-4AE7-A6D0-F8245628E06A}" type="datetimeFigureOut">
              <a:rPr lang="pt-BR" smtClean="0"/>
              <a:t>06/12/2019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1CCEA-71B9-406C-AE3B-DE0FC153AF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1848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2C5BC-DDED-4AE7-A6D0-F8245628E06A}" type="datetimeFigureOut">
              <a:rPr lang="pt-BR" smtClean="0"/>
              <a:t>06/12/2019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1CCEA-71B9-406C-AE3B-DE0FC153AF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4386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2C5BC-DDED-4AE7-A6D0-F8245628E06A}" type="datetimeFigureOut">
              <a:rPr lang="pt-BR" smtClean="0"/>
              <a:t>06/12/2019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1CCEA-71B9-406C-AE3B-DE0FC153AF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6272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2C5BC-DDED-4AE7-A6D0-F8245628E06A}" type="datetimeFigureOut">
              <a:rPr lang="pt-BR" smtClean="0"/>
              <a:t>06/12/2019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1CCEA-71B9-406C-AE3B-DE0FC153AF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3735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2C5BC-DDED-4AE7-A6D0-F8245628E06A}" type="datetimeFigureOut">
              <a:rPr lang="pt-BR" smtClean="0"/>
              <a:t>06/12/2019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1CCEA-71B9-406C-AE3B-DE0FC153AF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8163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2C5BC-DDED-4AE7-A6D0-F8245628E06A}" type="datetimeFigureOut">
              <a:rPr lang="pt-BR" smtClean="0"/>
              <a:t>06/12/2019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1CCEA-71B9-406C-AE3B-DE0FC153AF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8880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2C5BC-DDED-4AE7-A6D0-F8245628E06A}" type="datetimeFigureOut">
              <a:rPr lang="pt-BR" smtClean="0"/>
              <a:t>06/12/2019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1CCEA-71B9-406C-AE3B-DE0FC153AF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4031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selma.castro@uol.com.br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4452" y="2821200"/>
            <a:ext cx="8043534" cy="1830065"/>
          </a:xfrm>
          <a:solidFill>
            <a:srgbClr val="FCFFD1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pt-BR" sz="3100" b="1" dirty="0" smtClean="0">
                <a:solidFill>
                  <a:schemeClr val="bg1"/>
                </a:solidFill>
                <a:latin typeface="Calibri" pitchFamily="34" charset="0"/>
                <a:cs typeface="Aharoni" pitchFamily="2" charset="-79"/>
              </a:rPr>
              <a:t/>
            </a:r>
            <a:br>
              <a:rPr lang="pt-BR" sz="3100" b="1" dirty="0" smtClean="0">
                <a:solidFill>
                  <a:schemeClr val="bg1"/>
                </a:solidFill>
                <a:latin typeface="Calibri" pitchFamily="34" charset="0"/>
                <a:cs typeface="Aharoni" pitchFamily="2" charset="-79"/>
              </a:rPr>
            </a:br>
            <a:r>
              <a:rPr lang="pt-BR" sz="3100" b="1" dirty="0" smtClean="0">
                <a:solidFill>
                  <a:schemeClr val="bg1"/>
                </a:solidFill>
                <a:latin typeface="Calibri" pitchFamily="34" charset="0"/>
                <a:cs typeface="Aharoni" pitchFamily="2" charset="-79"/>
              </a:rPr>
              <a:t/>
            </a:r>
            <a:br>
              <a:rPr lang="pt-BR" sz="3100" b="1" dirty="0" smtClean="0">
                <a:solidFill>
                  <a:schemeClr val="bg1"/>
                </a:solidFill>
                <a:latin typeface="Calibri" pitchFamily="34" charset="0"/>
                <a:cs typeface="Aharoni" pitchFamily="2" charset="-79"/>
              </a:rPr>
            </a:br>
            <a:r>
              <a:rPr lang="pt-BR" sz="3100" b="1" dirty="0">
                <a:solidFill>
                  <a:schemeClr val="bg1"/>
                </a:solidFill>
                <a:latin typeface="Calibri" pitchFamily="34" charset="0"/>
                <a:cs typeface="Aharoni" pitchFamily="2" charset="-79"/>
              </a:rPr>
              <a:t/>
            </a:r>
            <a:br>
              <a:rPr lang="pt-BR" sz="3100" b="1" dirty="0">
                <a:solidFill>
                  <a:schemeClr val="bg1"/>
                </a:solidFill>
                <a:latin typeface="Calibri" pitchFamily="34" charset="0"/>
                <a:cs typeface="Aharoni" pitchFamily="2" charset="-79"/>
              </a:rPr>
            </a:br>
            <a: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“USO DOS SOLOS E EROSÃO - UMA ABORDAGEM TEÓRICA E METODOLÓGICA”</a:t>
            </a:r>
            <a:b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b="1" dirty="0" smtClean="0">
                <a:solidFill>
                  <a:schemeClr val="bg1"/>
                </a:solidFill>
                <a:latin typeface="Calibri" pitchFamily="34" charset="0"/>
                <a:cs typeface="Aharoni" pitchFamily="2" charset="-79"/>
              </a:rPr>
              <a:t/>
            </a:r>
            <a:br>
              <a:rPr lang="pt-BR" b="1" dirty="0" smtClean="0">
                <a:solidFill>
                  <a:schemeClr val="bg1"/>
                </a:solidFill>
                <a:latin typeface="Calibri" pitchFamily="34" charset="0"/>
                <a:cs typeface="Aharoni" pitchFamily="2" charset="-79"/>
              </a:rPr>
            </a:br>
            <a:endParaRPr lang="pt-BR" b="1" dirty="0">
              <a:solidFill>
                <a:schemeClr val="bg1"/>
              </a:solidFill>
              <a:latin typeface="Calibri" pitchFamily="34" charset="0"/>
              <a:cs typeface="Aharoni" pitchFamily="2" charset="-79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2992" y="4860183"/>
            <a:ext cx="6768752" cy="1089097"/>
          </a:xfrm>
        </p:spPr>
        <p:txBody>
          <a:bodyPr>
            <a:normAutofit fontScale="77500" lnSpcReduction="20000"/>
          </a:bodyPr>
          <a:lstStyle/>
          <a:p>
            <a:r>
              <a:rPr lang="pt-BR" sz="3300" b="1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SELMA SIMÕES DE CASTRO</a:t>
            </a:r>
          </a:p>
          <a:p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  <a:hlinkClick r:id="rId2"/>
              </a:rPr>
              <a:t>selma.castro@uol.com.br</a:t>
            </a:r>
            <a:endParaRPr lang="pt-BR" sz="2800" b="1" dirty="0" smtClean="0">
              <a:solidFill>
                <a:schemeClr val="accent1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5/dezembro/2019</a:t>
            </a:r>
            <a:endParaRPr lang="pt-BR" sz="2800" b="1" dirty="0">
              <a:solidFill>
                <a:schemeClr val="accent1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9" name="Imagem 3" descr="cnpq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107" y="6154720"/>
            <a:ext cx="1224136" cy="52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664452" y="1513589"/>
            <a:ext cx="7725000" cy="185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3200" dirty="0">
                <a:solidFill>
                  <a:srgbClr val="2F2F2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Seminário Solos, Ambiente e </a:t>
            </a:r>
            <a:r>
              <a:rPr lang="pt-BR" sz="3200" dirty="0" smtClean="0">
                <a:solidFill>
                  <a:srgbClr val="2F2F2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Sociedade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3200" dirty="0" smtClean="0">
                <a:solidFill>
                  <a:srgbClr val="2F2F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Laboratório de Pedologia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1" t="7573" r="16846" b="74786"/>
          <a:stretch/>
        </p:blipFill>
        <p:spPr bwMode="auto">
          <a:xfrm>
            <a:off x="179513" y="110737"/>
            <a:ext cx="2217596" cy="1227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3059832" y="260648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Seminário Interno de Comemoração </a:t>
            </a:r>
            <a:endParaRPr lang="pt-BR" dirty="0" smtClean="0"/>
          </a:p>
          <a:p>
            <a:pPr algn="ctr"/>
            <a:r>
              <a:rPr lang="pt-BR" dirty="0" smtClean="0"/>
              <a:t>do Dia Mundial do Solo</a:t>
            </a:r>
            <a:r>
              <a:rPr lang="pt-BR" dirty="0"/>
              <a:t> </a:t>
            </a:r>
          </a:p>
        </p:txBody>
      </p:sp>
      <p:pic>
        <p:nvPicPr>
          <p:cNvPr id="8" name="Picture 2" descr="Nenhuma descrição de foto disponível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973" y="182208"/>
            <a:ext cx="1122463" cy="11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51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PERFIL\Desktop\MINI CURSO EROSÂO\FIGURAS\differences-in-causes-and-types-of-soil-degradation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3906009" cy="653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C:\Users\PERFIL\Desktop\MINI CURSO EROSÂO\FIGURAS\ea035d6491f63f81c8fc41887c6c504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0808"/>
            <a:ext cx="4177275" cy="313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742688" y="6277962"/>
            <a:ext cx="153336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600" dirty="0" smtClean="0"/>
              <a:t>FAO/UNEP 1996</a:t>
            </a:r>
            <a:endParaRPr lang="pt-BR" sz="1600" dirty="0"/>
          </a:p>
        </p:txBody>
      </p:sp>
      <p:sp>
        <p:nvSpPr>
          <p:cNvPr id="3" name="Elipse 2"/>
          <p:cNvSpPr/>
          <p:nvPr/>
        </p:nvSpPr>
        <p:spPr>
          <a:xfrm>
            <a:off x="3059832" y="1052736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4538261" y="5463381"/>
            <a:ext cx="44692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FF0000"/>
                </a:solidFill>
              </a:rPr>
              <a:t>92% </a:t>
            </a:r>
            <a:r>
              <a:rPr lang="pt-BR" sz="1600" b="1" dirty="0" smtClean="0">
                <a:solidFill>
                  <a:srgbClr val="FF0000"/>
                </a:solidFill>
              </a:rPr>
              <a:t>DAS CAUSAS DE DEGRADAÇÃO DOS SOLOS </a:t>
            </a:r>
          </a:p>
          <a:p>
            <a:pPr algn="ctr"/>
            <a:r>
              <a:rPr lang="pt-BR" sz="1600" b="1" dirty="0" smtClean="0">
                <a:solidFill>
                  <a:srgbClr val="FF0000"/>
                </a:solidFill>
              </a:rPr>
              <a:t>ESTÃO ASSOCIADOS A DESMATAMENTO,</a:t>
            </a:r>
          </a:p>
          <a:p>
            <a:pPr algn="ctr"/>
            <a:r>
              <a:rPr lang="pt-BR" sz="1600" b="1" dirty="0" smtClean="0">
                <a:solidFill>
                  <a:srgbClr val="FF0000"/>
                </a:solidFill>
              </a:rPr>
              <a:t>ATIVIDADES AGRÍCOLAS E SUPERPASTOREIO</a:t>
            </a:r>
            <a:endParaRPr lang="pt-BR" sz="1600" b="1" dirty="0">
              <a:solidFill>
                <a:srgbClr val="FF0000"/>
              </a:solidFill>
            </a:endParaRPr>
          </a:p>
        </p:txBody>
      </p:sp>
      <p:cxnSp>
        <p:nvCxnSpPr>
          <p:cNvPr id="6" name="Conector de seta reta 5"/>
          <p:cNvCxnSpPr/>
          <p:nvPr/>
        </p:nvCxnSpPr>
        <p:spPr>
          <a:xfrm flipH="1">
            <a:off x="3779912" y="548680"/>
            <a:ext cx="288032" cy="50405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ipse 11"/>
          <p:cNvSpPr/>
          <p:nvPr/>
        </p:nvSpPr>
        <p:spPr>
          <a:xfrm>
            <a:off x="3115846" y="3385592"/>
            <a:ext cx="952098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827584" y="3385592"/>
            <a:ext cx="914400" cy="9536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1284784" y="5379978"/>
            <a:ext cx="1198984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6660232" y="4833764"/>
            <a:ext cx="21986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UFPR/</a:t>
            </a:r>
            <a:r>
              <a:rPr lang="pt-BR" sz="1200" dirty="0" err="1" smtClean="0"/>
              <a:t>Experimentoteca</a:t>
            </a:r>
            <a:r>
              <a:rPr lang="pt-BR" sz="1200" dirty="0" smtClean="0"/>
              <a:t> de Solos</a:t>
            </a:r>
            <a:endParaRPr lang="pt-BR" sz="1200" dirty="0"/>
          </a:p>
        </p:txBody>
      </p:sp>
      <p:cxnSp>
        <p:nvCxnSpPr>
          <p:cNvPr id="16" name="Conector de seta reta 15"/>
          <p:cNvCxnSpPr/>
          <p:nvPr/>
        </p:nvCxnSpPr>
        <p:spPr>
          <a:xfrm>
            <a:off x="4572000" y="5253054"/>
            <a:ext cx="295944" cy="42065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>
            <a:off x="4067944" y="548680"/>
            <a:ext cx="3168352" cy="151216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74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9" t="26773" r="34438" b="26440"/>
          <a:stretch/>
        </p:blipFill>
        <p:spPr bwMode="auto">
          <a:xfrm rot="16200000">
            <a:off x="1362279" y="-1815033"/>
            <a:ext cx="6454080" cy="9178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4" name="CaixaDeTexto 3"/>
          <p:cNvSpPr txBox="1"/>
          <p:nvPr/>
        </p:nvSpPr>
        <p:spPr>
          <a:xfrm>
            <a:off x="6985938" y="6156012"/>
            <a:ext cx="161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LAL, 2014 p. 37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2051720" y="404664"/>
            <a:ext cx="5652120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rgbClr val="C00000"/>
                </a:solidFill>
              </a:rPr>
              <a:t>Efeitos da erosão acelerada</a:t>
            </a:r>
            <a:endParaRPr lang="pt-BR" b="1" dirty="0">
              <a:solidFill>
                <a:srgbClr val="C0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800383" y="1539374"/>
            <a:ext cx="890700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dirty="0" smtClean="0">
                <a:solidFill>
                  <a:schemeClr val="tx1"/>
                </a:solidFill>
              </a:rPr>
              <a:t>Qualidade do</a:t>
            </a:r>
            <a:endParaRPr lang="pt-BR" sz="1050" dirty="0">
              <a:solidFill>
                <a:schemeClr val="tx1"/>
              </a:solidFill>
            </a:endParaRPr>
          </a:p>
          <a:p>
            <a:pPr algn="ctr"/>
            <a:r>
              <a:rPr lang="pt-BR" sz="1050" dirty="0">
                <a:solidFill>
                  <a:schemeClr val="tx1"/>
                </a:solidFill>
              </a:rPr>
              <a:t>Solo</a:t>
            </a:r>
          </a:p>
        </p:txBody>
      </p:sp>
      <p:sp>
        <p:nvSpPr>
          <p:cNvPr id="7" name="Retângulo 6"/>
          <p:cNvSpPr/>
          <p:nvPr/>
        </p:nvSpPr>
        <p:spPr>
          <a:xfrm>
            <a:off x="2771800" y="1556792"/>
            <a:ext cx="1008112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dirty="0">
                <a:solidFill>
                  <a:schemeClr val="tx1"/>
                </a:solidFill>
              </a:rPr>
              <a:t>Declínio</a:t>
            </a:r>
          </a:p>
        </p:txBody>
      </p:sp>
      <p:sp>
        <p:nvSpPr>
          <p:cNvPr id="9" name="Retângulo 8"/>
          <p:cNvSpPr/>
          <p:nvPr/>
        </p:nvSpPr>
        <p:spPr>
          <a:xfrm>
            <a:off x="5652120" y="1529071"/>
            <a:ext cx="918926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dirty="0">
                <a:solidFill>
                  <a:schemeClr val="tx1"/>
                </a:solidFill>
              </a:rPr>
              <a:t>H2O</a:t>
            </a:r>
          </a:p>
          <a:p>
            <a:pPr algn="ctr"/>
            <a:r>
              <a:rPr lang="pt-BR" sz="1050" dirty="0">
                <a:solidFill>
                  <a:schemeClr val="tx1"/>
                </a:solidFill>
              </a:rPr>
              <a:t>Solo</a:t>
            </a:r>
          </a:p>
        </p:txBody>
      </p:sp>
      <p:sp>
        <p:nvSpPr>
          <p:cNvPr id="8" name="Retângulo 7"/>
          <p:cNvSpPr/>
          <p:nvPr/>
        </p:nvSpPr>
        <p:spPr>
          <a:xfrm>
            <a:off x="6655809" y="1559128"/>
            <a:ext cx="91440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dirty="0">
                <a:solidFill>
                  <a:schemeClr val="tx1"/>
                </a:solidFill>
              </a:rPr>
              <a:t>Qualidade do ar</a:t>
            </a:r>
          </a:p>
        </p:txBody>
      </p:sp>
      <p:sp>
        <p:nvSpPr>
          <p:cNvPr id="10" name="Retângulo 9"/>
          <p:cNvSpPr/>
          <p:nvPr/>
        </p:nvSpPr>
        <p:spPr>
          <a:xfrm>
            <a:off x="785119" y="2492896"/>
            <a:ext cx="864096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dirty="0">
                <a:solidFill>
                  <a:schemeClr val="tx1"/>
                </a:solidFill>
              </a:rPr>
              <a:t>Perda do </a:t>
            </a:r>
            <a:r>
              <a:rPr lang="pt-BR" sz="1050" dirty="0" smtClean="0">
                <a:solidFill>
                  <a:schemeClr val="tx1"/>
                </a:solidFill>
              </a:rPr>
              <a:t>estoque de C, argila e silte</a:t>
            </a:r>
            <a:endParaRPr lang="pt-BR" sz="1050" dirty="0">
              <a:solidFill>
                <a:schemeClr val="tx1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1626513" y="2492896"/>
            <a:ext cx="936104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dirty="0" smtClean="0">
                <a:solidFill>
                  <a:schemeClr val="tx1"/>
                </a:solidFill>
              </a:rPr>
              <a:t>Diminuição da profundidade</a:t>
            </a:r>
          </a:p>
          <a:p>
            <a:pPr algn="ctr"/>
            <a:r>
              <a:rPr lang="pt-BR" sz="1050" dirty="0">
                <a:solidFill>
                  <a:schemeClr val="tx1"/>
                </a:solidFill>
              </a:rPr>
              <a:t>d</a:t>
            </a:r>
            <a:r>
              <a:rPr lang="pt-BR" sz="1050" dirty="0" smtClean="0">
                <a:solidFill>
                  <a:schemeClr val="tx1"/>
                </a:solidFill>
              </a:rPr>
              <a:t>o top soil</a:t>
            </a:r>
            <a:endParaRPr lang="pt-BR" sz="1050" dirty="0">
              <a:solidFill>
                <a:schemeClr val="tx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2627784" y="2492896"/>
            <a:ext cx="864096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dirty="0" smtClean="0">
                <a:solidFill>
                  <a:schemeClr val="tx1"/>
                </a:solidFill>
              </a:rPr>
              <a:t>Redução da fertilidade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3563888" y="2492896"/>
            <a:ext cx="864096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dirty="0" smtClean="0">
                <a:solidFill>
                  <a:schemeClr val="tx1"/>
                </a:solidFill>
              </a:rPr>
              <a:t>Declínio na retenção de umidade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4716016" y="2492896"/>
            <a:ext cx="864096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dirty="0" smtClean="0">
                <a:solidFill>
                  <a:schemeClr val="tx1"/>
                </a:solidFill>
              </a:rPr>
              <a:t>Soterramento do top soil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5580112" y="2492896"/>
            <a:ext cx="918926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dirty="0" smtClean="0">
                <a:solidFill>
                  <a:schemeClr val="tx1"/>
                </a:solidFill>
              </a:rPr>
              <a:t>Transporte de </a:t>
            </a:r>
            <a:r>
              <a:rPr lang="pt-BR" sz="1050" dirty="0" err="1" smtClean="0">
                <a:solidFill>
                  <a:schemeClr val="tx1"/>
                </a:solidFill>
              </a:rPr>
              <a:t>pouentes</a:t>
            </a:r>
            <a:endParaRPr lang="pt-BR" sz="1050" dirty="0" smtClean="0">
              <a:solidFill>
                <a:schemeClr val="tx1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6588224" y="2492896"/>
            <a:ext cx="891511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dirty="0" smtClean="0">
                <a:solidFill>
                  <a:schemeClr val="tx1"/>
                </a:solidFill>
              </a:rPr>
              <a:t>Eutrofização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7524328" y="2492896"/>
            <a:ext cx="891511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dirty="0" smtClean="0">
                <a:solidFill>
                  <a:schemeClr val="tx1"/>
                </a:solidFill>
              </a:rPr>
              <a:t>Emissão de GEE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677280" y="3429000"/>
            <a:ext cx="3901008" cy="478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rgbClr val="C00000"/>
                </a:solidFill>
              </a:rPr>
              <a:t>Mudanças / Dissecação da paisagem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4716016" y="3402568"/>
            <a:ext cx="3711137" cy="4596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rgbClr val="C00000"/>
                </a:solidFill>
              </a:rPr>
              <a:t>Degradação Ambiental e Poluição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677280" y="4071603"/>
            <a:ext cx="3896816" cy="5040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Declínio no uso eficaz de recursos naturais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4727983" y="4005064"/>
            <a:ext cx="3687856" cy="5040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solidFill>
                  <a:srgbClr val="C00000"/>
                </a:solidFill>
              </a:rPr>
              <a:t>Impactos adversos nos recursos hídricos, atmosféricos e na saúde animal e humana</a:t>
            </a:r>
            <a:endParaRPr lang="pt-BR" sz="1600" dirty="0">
              <a:solidFill>
                <a:srgbClr val="C00000"/>
              </a:solidFill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896867" y="4661419"/>
            <a:ext cx="7704856" cy="5040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C00000"/>
                </a:solidFill>
              </a:rPr>
              <a:t>Declínio </a:t>
            </a:r>
            <a:r>
              <a:rPr lang="pt-BR" sz="2000" dirty="0" smtClean="0">
                <a:solidFill>
                  <a:srgbClr val="C00000"/>
                </a:solidFill>
              </a:rPr>
              <a:t>nas funções e serviços ecossistêmicos</a:t>
            </a:r>
            <a:endParaRPr lang="pt-BR" sz="2000" dirty="0">
              <a:solidFill>
                <a:srgbClr val="C00000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572831" y="5245680"/>
            <a:ext cx="8352928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/>
          <p:cNvSpPr/>
          <p:nvPr/>
        </p:nvSpPr>
        <p:spPr>
          <a:xfrm>
            <a:off x="56090" y="1148393"/>
            <a:ext cx="745367" cy="3492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dirty="0" smtClean="0">
                <a:solidFill>
                  <a:schemeClr val="tx1"/>
                </a:solidFill>
              </a:rPr>
              <a:t>Declínio na produtividade</a:t>
            </a:r>
            <a:endParaRPr lang="pt-BR" sz="1050" dirty="0">
              <a:solidFill>
                <a:schemeClr val="tx1"/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8460432" y="1083271"/>
            <a:ext cx="600083" cy="3492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dirty="0" err="1" smtClean="0">
                <a:solidFill>
                  <a:schemeClr val="tx1"/>
                </a:solidFill>
              </a:rPr>
              <a:t>Feed</a:t>
            </a:r>
            <a:r>
              <a:rPr lang="pt-BR" sz="1050" dirty="0" smtClean="0">
                <a:solidFill>
                  <a:schemeClr val="tx1"/>
                </a:solidFill>
              </a:rPr>
              <a:t> </a:t>
            </a:r>
            <a:r>
              <a:rPr lang="pt-BR" sz="1050" dirty="0" err="1" smtClean="0">
                <a:solidFill>
                  <a:schemeClr val="tx1"/>
                </a:solidFill>
              </a:rPr>
              <a:t>back</a:t>
            </a:r>
            <a:r>
              <a:rPr lang="pt-BR" sz="1050" dirty="0" smtClean="0">
                <a:solidFill>
                  <a:schemeClr val="tx1"/>
                </a:solidFill>
              </a:rPr>
              <a:t> nas mudanças climáticas</a:t>
            </a:r>
            <a:endParaRPr lang="pt-BR" sz="1050" dirty="0">
              <a:solidFill>
                <a:schemeClr val="tx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947589" y="5539662"/>
            <a:ext cx="75607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C00000"/>
                </a:solidFill>
              </a:rPr>
              <a:t>Então temos que focar nos usos e ocupações das terras !!!</a:t>
            </a:r>
          </a:p>
          <a:p>
            <a:r>
              <a:rPr lang="pt-BR" sz="2400" b="1" dirty="0" smtClean="0">
                <a:solidFill>
                  <a:srgbClr val="C00000"/>
                </a:solidFill>
              </a:rPr>
              <a:t>E na sua vulnerabilidade!!!</a:t>
            </a:r>
            <a:endParaRPr lang="pt-B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1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risc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791" y="893680"/>
            <a:ext cx="5616624" cy="579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CaixaDeTexto 2"/>
          <p:cNvSpPr txBox="1">
            <a:spLocks noChangeArrowheads="1"/>
          </p:cNvSpPr>
          <p:nvPr/>
        </p:nvSpPr>
        <p:spPr bwMode="auto">
          <a:xfrm>
            <a:off x="7089642" y="6589994"/>
            <a:ext cx="20826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pt-BR" sz="1200" dirty="0">
                <a:latin typeface="Arial" panose="020B0604020202020204" pitchFamily="34" charset="0"/>
              </a:rPr>
              <a:t>Fonte: BORGES et al, 2009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491880" y="37499"/>
            <a:ext cx="5256447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</a:rPr>
              <a:t>TAXAS DE SEDIMENTAÇÃO / ASSOREAMENTO</a:t>
            </a:r>
          </a:p>
          <a:p>
            <a:pPr algn="ctr"/>
            <a:r>
              <a:rPr lang="pt-BR" b="1" dirty="0" smtClean="0">
                <a:solidFill>
                  <a:srgbClr val="C00000"/>
                </a:solidFill>
              </a:rPr>
              <a:t>NASCENTES DO RIO ARAGUAIA</a:t>
            </a:r>
            <a:endParaRPr lang="pt-BR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6632343"/>
              </p:ext>
            </p:extLst>
          </p:nvPr>
        </p:nvGraphicFramePr>
        <p:xfrm>
          <a:off x="866473" y="295431"/>
          <a:ext cx="2049206" cy="2750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CorelDRAW" r:id="rId4" imgW="6132881" imgH="7326782" progId="CorelDRAW.Graphic.12">
                  <p:embed/>
                </p:oleObj>
              </mc:Choice>
              <mc:Fallback>
                <p:oleObj name="CorelDRAW" r:id="rId4" imgW="6132881" imgH="7326782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473" y="295431"/>
                        <a:ext cx="2049206" cy="275050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1012765"/>
              </p:ext>
            </p:extLst>
          </p:nvPr>
        </p:nvGraphicFramePr>
        <p:xfrm>
          <a:off x="773948" y="3140968"/>
          <a:ext cx="2141731" cy="2874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Photo Editor Photo" r:id="rId6" imgW="9523810" imgH="12380952" progId="MSPhotoEd.3">
                  <p:embed/>
                </p:oleObj>
              </mc:Choice>
              <mc:Fallback>
                <p:oleObj name="Photo Editor Photo" r:id="rId6" imgW="9523810" imgH="12380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948" y="3140968"/>
                        <a:ext cx="2141731" cy="2874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ixaDeTexto 2"/>
          <p:cNvSpPr txBox="1"/>
          <p:nvPr/>
        </p:nvSpPr>
        <p:spPr>
          <a:xfrm rot="-1440000">
            <a:off x="95265" y="314499"/>
            <a:ext cx="111036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</a:rPr>
              <a:t>EXEMPLO</a:t>
            </a:r>
            <a:endParaRPr lang="pt-B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0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51520" y="116632"/>
            <a:ext cx="889248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solidFill>
                  <a:srgbClr val="FF0000"/>
                </a:solidFill>
              </a:rPr>
              <a:t>Princípios </a:t>
            </a:r>
          </a:p>
          <a:p>
            <a:endParaRPr lang="pt-BR" sz="2800" dirty="0" smtClean="0">
              <a:solidFill>
                <a:srgbClr val="FF0000"/>
              </a:solidFill>
            </a:endParaRPr>
          </a:p>
          <a:p>
            <a:r>
              <a:rPr lang="pt-BR" sz="2800" i="1" dirty="0" smtClean="0">
                <a:solidFill>
                  <a:srgbClr val="FF0000"/>
                </a:solidFill>
              </a:rPr>
              <a:t>“A </a:t>
            </a:r>
            <a:r>
              <a:rPr lang="pt-BR" sz="2800" i="1" dirty="0">
                <a:solidFill>
                  <a:srgbClr val="FF0000"/>
                </a:solidFill>
              </a:rPr>
              <a:t>erosão hídrica do solo provoca efeitos negativos tanto dentro (on-site) </a:t>
            </a:r>
            <a:r>
              <a:rPr lang="pt-BR" sz="2800" i="1" dirty="0" smtClean="0">
                <a:solidFill>
                  <a:srgbClr val="FF0000"/>
                </a:solidFill>
              </a:rPr>
              <a:t>quanto fora </a:t>
            </a:r>
            <a:r>
              <a:rPr lang="pt-BR" sz="2800" i="1" dirty="0">
                <a:solidFill>
                  <a:srgbClr val="FF0000"/>
                </a:solidFill>
              </a:rPr>
              <a:t>(off-site) da unidade produtiva e esses efeitos podem ter consequências </a:t>
            </a:r>
            <a:r>
              <a:rPr lang="pt-BR" sz="2800" i="1" dirty="0" smtClean="0">
                <a:solidFill>
                  <a:srgbClr val="FF0000"/>
                </a:solidFill>
              </a:rPr>
              <a:t>econômicas relevantes </a:t>
            </a:r>
            <a:r>
              <a:rPr lang="pt-BR" sz="2800" i="1" dirty="0">
                <a:solidFill>
                  <a:srgbClr val="FF0000"/>
                </a:solidFill>
              </a:rPr>
              <a:t>para os produtores e para a </a:t>
            </a:r>
            <a:r>
              <a:rPr lang="pt-BR" sz="2800" i="1" dirty="0" smtClean="0">
                <a:solidFill>
                  <a:srgbClr val="FF0000"/>
                </a:solidFill>
              </a:rPr>
              <a:t>sociedade. </a:t>
            </a:r>
          </a:p>
          <a:p>
            <a:endParaRPr lang="pt-BR" sz="2800" i="1" dirty="0" smtClean="0">
              <a:solidFill>
                <a:srgbClr val="FF0000"/>
              </a:solidFill>
            </a:endParaRPr>
          </a:p>
          <a:p>
            <a:r>
              <a:rPr lang="pt-BR" sz="2800" i="1" dirty="0" smtClean="0">
                <a:solidFill>
                  <a:srgbClr val="FF0000"/>
                </a:solidFill>
              </a:rPr>
              <a:t>Os </a:t>
            </a:r>
            <a:r>
              <a:rPr lang="pt-BR" sz="2800" i="1" dirty="0">
                <a:solidFill>
                  <a:srgbClr val="FF0000"/>
                </a:solidFill>
              </a:rPr>
              <a:t>custos </a:t>
            </a:r>
            <a:r>
              <a:rPr lang="pt-BR" sz="2800" i="1" dirty="0" smtClean="0">
                <a:solidFill>
                  <a:srgbClr val="FF0000"/>
                </a:solidFill>
              </a:rPr>
              <a:t>on-site geram </a:t>
            </a:r>
            <a:r>
              <a:rPr lang="pt-BR" sz="2800" i="1" dirty="0">
                <a:solidFill>
                  <a:srgbClr val="FF0000"/>
                </a:solidFill>
              </a:rPr>
              <a:t>um custo direto ao produtor e indireto </a:t>
            </a:r>
            <a:r>
              <a:rPr lang="pt-BR" sz="2800" i="1" dirty="0" smtClean="0">
                <a:solidFill>
                  <a:srgbClr val="FF0000"/>
                </a:solidFill>
              </a:rPr>
              <a:t>à sociedade</a:t>
            </a:r>
            <a:r>
              <a:rPr lang="pt-BR" sz="2800" i="1" dirty="0">
                <a:solidFill>
                  <a:srgbClr val="FF0000"/>
                </a:solidFill>
              </a:rPr>
              <a:t>, que podem se ver, no futuro, sem o recurso natural (solo) </a:t>
            </a:r>
            <a:r>
              <a:rPr lang="pt-BR" sz="2800" i="1" dirty="0" smtClean="0">
                <a:solidFill>
                  <a:srgbClr val="FF0000"/>
                </a:solidFill>
              </a:rPr>
              <a:t>para a produção </a:t>
            </a:r>
            <a:r>
              <a:rPr lang="pt-BR" sz="2800" i="1" dirty="0">
                <a:solidFill>
                  <a:srgbClr val="FF0000"/>
                </a:solidFill>
              </a:rPr>
              <a:t>de alimentos. </a:t>
            </a:r>
            <a:endParaRPr lang="pt-BR" sz="2800" i="1" dirty="0" smtClean="0">
              <a:solidFill>
                <a:srgbClr val="FF0000"/>
              </a:solidFill>
            </a:endParaRPr>
          </a:p>
          <a:p>
            <a:endParaRPr lang="pt-BR" sz="2800" i="1" dirty="0" smtClean="0">
              <a:solidFill>
                <a:srgbClr val="FF0000"/>
              </a:solidFill>
            </a:endParaRPr>
          </a:p>
          <a:p>
            <a:r>
              <a:rPr lang="pt-BR" sz="2800" i="1" dirty="0">
                <a:solidFill>
                  <a:srgbClr val="FF0000"/>
                </a:solidFill>
              </a:rPr>
              <a:t>O</a:t>
            </a:r>
            <a:r>
              <a:rPr lang="pt-BR" sz="2800" i="1" dirty="0" smtClean="0">
                <a:solidFill>
                  <a:srgbClr val="FF0000"/>
                </a:solidFill>
              </a:rPr>
              <a:t>s </a:t>
            </a:r>
            <a:r>
              <a:rPr lang="pt-BR" sz="2800" i="1" dirty="0">
                <a:solidFill>
                  <a:srgbClr val="FF0000"/>
                </a:solidFill>
              </a:rPr>
              <a:t>custos off-site vão gerar externalidades, em relação </a:t>
            </a:r>
            <a:r>
              <a:rPr lang="pt-BR" sz="2800" i="1" dirty="0" smtClean="0">
                <a:solidFill>
                  <a:srgbClr val="FF0000"/>
                </a:solidFill>
              </a:rPr>
              <a:t>à propriedade </a:t>
            </a:r>
            <a:r>
              <a:rPr lang="pt-BR" sz="2800" i="1" dirty="0">
                <a:solidFill>
                  <a:srgbClr val="FF0000"/>
                </a:solidFill>
              </a:rPr>
              <a:t>agrícola, que irão incidir diretamente em custos sociais e ambientais</a:t>
            </a:r>
            <a:r>
              <a:rPr lang="pt-BR" sz="2800" i="1" dirty="0" smtClean="0">
                <a:solidFill>
                  <a:srgbClr val="FF0000"/>
                </a:solidFill>
              </a:rPr>
              <a:t>.”</a:t>
            </a:r>
          </a:p>
          <a:p>
            <a:pPr algn="r"/>
            <a:r>
              <a:rPr lang="pt-BR" sz="2800" dirty="0" err="1" smtClean="0">
                <a:solidFill>
                  <a:srgbClr val="FF0000"/>
                </a:solidFill>
              </a:rPr>
              <a:t>adap</a:t>
            </a:r>
            <a:r>
              <a:rPr lang="pt-BR" sz="2800" dirty="0" smtClean="0">
                <a:solidFill>
                  <a:srgbClr val="FF0000"/>
                </a:solidFill>
              </a:rPr>
              <a:t>. de Telles &amp; Guimarães, 2009</a:t>
            </a:r>
            <a:endParaRPr lang="pt-B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87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01633"/>
            <a:ext cx="8229600" cy="1143000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pt-BR" sz="2800" b="1" dirty="0" smtClean="0">
                <a:solidFill>
                  <a:srgbClr val="C00000"/>
                </a:solidFill>
              </a:rPr>
              <a:t>INTERAÇÃO ENTRE CAUSAS DA EROSÃO HÍDRICA E GRAVIDADE DA DEGRADAÇÃO</a:t>
            </a:r>
            <a:endParaRPr lang="pt-BR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1" t="19145" r="25744" b="20749"/>
          <a:stretch/>
        </p:blipFill>
        <p:spPr bwMode="auto">
          <a:xfrm rot="16200000">
            <a:off x="2043041" y="-357491"/>
            <a:ext cx="5184576" cy="866756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sp>
        <p:nvSpPr>
          <p:cNvPr id="6" name="CaixaDeTexto 5"/>
          <p:cNvSpPr txBox="1"/>
          <p:nvPr/>
        </p:nvSpPr>
        <p:spPr>
          <a:xfrm>
            <a:off x="3995936" y="1628800"/>
            <a:ext cx="143161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solidFill>
                  <a:srgbClr val="C00000"/>
                </a:solidFill>
              </a:rPr>
              <a:t>Degradação </a:t>
            </a:r>
          </a:p>
          <a:p>
            <a:pPr algn="ctr"/>
            <a:r>
              <a:rPr lang="pt-BR" sz="1000" dirty="0" smtClean="0">
                <a:solidFill>
                  <a:srgbClr val="C00000"/>
                </a:solidFill>
              </a:rPr>
              <a:t>do solo</a:t>
            </a:r>
            <a:endParaRPr lang="pt-BR" sz="1000" dirty="0">
              <a:solidFill>
                <a:srgbClr val="C0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691680" y="2708920"/>
            <a:ext cx="143161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solidFill>
                  <a:srgbClr val="C00000"/>
                </a:solidFill>
              </a:rPr>
              <a:t>Fatores Biofísicos  da erosão do solo</a:t>
            </a:r>
            <a:endParaRPr lang="pt-BR" sz="1000" dirty="0">
              <a:solidFill>
                <a:srgbClr val="C000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012160" y="2755901"/>
            <a:ext cx="16990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solidFill>
                  <a:srgbClr val="C00000"/>
                </a:solidFill>
              </a:rPr>
              <a:t>Fatores socioeconômicos e de Políticas</a:t>
            </a:r>
            <a:endParaRPr lang="pt-BR" sz="1000" dirty="0">
              <a:solidFill>
                <a:srgbClr val="C00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691680" y="4005064"/>
            <a:ext cx="143161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solidFill>
                  <a:srgbClr val="C00000"/>
                </a:solidFill>
              </a:rPr>
              <a:t>Taxas da erosão do solo</a:t>
            </a:r>
            <a:endParaRPr lang="pt-BR" sz="1000" dirty="0">
              <a:solidFill>
                <a:srgbClr val="C000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139952" y="3933056"/>
            <a:ext cx="86409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srgbClr val="C00000"/>
                </a:solidFill>
              </a:rPr>
              <a:t>Tolerância de Perda de solo</a:t>
            </a:r>
            <a:endParaRPr lang="pt-BR" sz="1000" dirty="0">
              <a:solidFill>
                <a:srgbClr val="C000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012160" y="4005064"/>
            <a:ext cx="16990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solidFill>
                  <a:srgbClr val="C00000"/>
                </a:solidFill>
              </a:rPr>
              <a:t>Gestão  de Uso e Manejo do Solo</a:t>
            </a:r>
            <a:endParaRPr lang="pt-BR" sz="1000" dirty="0">
              <a:solidFill>
                <a:srgbClr val="C0000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691680" y="5343019"/>
            <a:ext cx="143161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solidFill>
                  <a:srgbClr val="C00000"/>
                </a:solidFill>
              </a:rPr>
              <a:t>Efeitos on site e off site</a:t>
            </a:r>
            <a:endParaRPr lang="pt-BR" sz="1000" dirty="0">
              <a:solidFill>
                <a:srgbClr val="C0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857440" y="5558170"/>
            <a:ext cx="109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LAL, 2001</a:t>
            </a:r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732436" y="6084585"/>
            <a:ext cx="8008893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C00000"/>
                </a:solidFill>
              </a:rPr>
              <a:t>EROSÃO É PROCESSO MULTIFATORIAL</a:t>
            </a:r>
            <a:endParaRPr lang="pt-BR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2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6" b="-5843"/>
          <a:stretch/>
        </p:blipFill>
        <p:spPr bwMode="auto">
          <a:xfrm>
            <a:off x="1331639" y="-99392"/>
            <a:ext cx="7265281" cy="603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243241" y="6308387"/>
            <a:ext cx="735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Fonte: adapt. Dias et al, 2016 </a:t>
            </a:r>
            <a:r>
              <a:rPr lang="en-US" dirty="0" smtClean="0"/>
              <a:t>Global </a:t>
            </a:r>
            <a:r>
              <a:rPr lang="en-US" dirty="0"/>
              <a:t>Change Biology </a:t>
            </a:r>
            <a:r>
              <a:rPr lang="en-US" dirty="0" err="1" smtClean="0"/>
              <a:t>doi</a:t>
            </a:r>
            <a:r>
              <a:rPr lang="en-US" dirty="0"/>
              <a:t>: 10.1111/gcb.13314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487157" y="796435"/>
            <a:ext cx="1512168" cy="93610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Pastagens naturais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464776" y="2431641"/>
            <a:ext cx="1512168" cy="93610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Pastagens plantadas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505006" y="4028538"/>
            <a:ext cx="1512168" cy="93610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Agricultura</a:t>
            </a:r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 rot="-60000">
            <a:off x="2558693" y="5939055"/>
            <a:ext cx="402097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</a:rPr>
              <a:t>EVOLUÇÃO DE USO DO SOLO NO BRASIL</a:t>
            </a:r>
            <a:endParaRPr lang="pt-B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77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8"/>
            <a:ext cx="6403954" cy="6321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292080" y="6382456"/>
            <a:ext cx="315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Fonte: </a:t>
            </a:r>
            <a:r>
              <a:rPr lang="pt-BR" dirty="0" err="1" smtClean="0"/>
              <a:t>adapt</a:t>
            </a:r>
            <a:r>
              <a:rPr lang="pt-BR" dirty="0" smtClean="0"/>
              <a:t> de Dias et al, 2016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351580" y="1196752"/>
            <a:ext cx="1044116" cy="57606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soja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351580" y="2420888"/>
            <a:ext cx="1044116" cy="57606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milho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373344" y="3861048"/>
            <a:ext cx="1044116" cy="57606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Cana-de-açúcar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351580" y="5157192"/>
            <a:ext cx="1044116" cy="57606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Pecuária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870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gure 2 – Pionners fronts and different Agricultural and Pastures Activit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644476"/>
            <a:ext cx="6048375" cy="601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416677" y="193998"/>
            <a:ext cx="70197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b="1" dirty="0" smtClean="0">
                <a:solidFill>
                  <a:srgbClr val="FF0000"/>
                </a:solidFill>
              </a:rPr>
              <a:t>FRENTES PIONEIRAS E AVANÇO DAS ÁREAS APROPRIADAS</a:t>
            </a:r>
            <a:endParaRPr lang="pt-BR" b="1" dirty="0">
              <a:solidFill>
                <a:srgbClr val="FF0000"/>
              </a:solidFill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4483224" y="3838384"/>
            <a:ext cx="0" cy="4572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4621098" y="3870258"/>
            <a:ext cx="0" cy="24003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4788024" y="3881688"/>
            <a:ext cx="0" cy="2286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8485584" y="4449058"/>
            <a:ext cx="0" cy="4138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4940424" y="3903340"/>
            <a:ext cx="0" cy="206948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>
            <a:off x="4773498" y="4022658"/>
            <a:ext cx="0" cy="24003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>
            <a:off x="6804248" y="4862954"/>
            <a:ext cx="0" cy="24003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/>
          <p:cNvCxnSpPr/>
          <p:nvPr/>
        </p:nvCxnSpPr>
        <p:spPr>
          <a:xfrm>
            <a:off x="6956648" y="4862954"/>
            <a:ext cx="0" cy="24003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ixaDeTexto 34"/>
          <p:cNvSpPr txBox="1"/>
          <p:nvPr/>
        </p:nvSpPr>
        <p:spPr>
          <a:xfrm>
            <a:off x="6985178" y="4795207"/>
            <a:ext cx="2011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chemeClr val="accent2"/>
                </a:solidFill>
              </a:rPr>
              <a:t>Expansão agroindustrial </a:t>
            </a:r>
          </a:p>
          <a:p>
            <a:r>
              <a:rPr lang="pt-BR" sz="1400" b="1" dirty="0" smtClean="0">
                <a:solidFill>
                  <a:schemeClr val="accent2"/>
                </a:solidFill>
              </a:rPr>
              <a:t>recente</a:t>
            </a:r>
            <a:endParaRPr lang="pt-BR" sz="1400" b="1" dirty="0">
              <a:solidFill>
                <a:schemeClr val="accent2"/>
              </a:solidFill>
            </a:endParaRPr>
          </a:p>
        </p:txBody>
      </p:sp>
      <p:cxnSp>
        <p:nvCxnSpPr>
          <p:cNvPr id="38" name="Conector reto 37"/>
          <p:cNvCxnSpPr/>
          <p:nvPr/>
        </p:nvCxnSpPr>
        <p:spPr>
          <a:xfrm>
            <a:off x="6804248" y="5255384"/>
            <a:ext cx="0" cy="2400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/>
          <p:cNvCxnSpPr/>
          <p:nvPr/>
        </p:nvCxnSpPr>
        <p:spPr>
          <a:xfrm>
            <a:off x="6918136" y="5255384"/>
            <a:ext cx="0" cy="2400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/>
          <p:nvPr/>
        </p:nvCxnSpPr>
        <p:spPr>
          <a:xfrm>
            <a:off x="5364088" y="2300873"/>
            <a:ext cx="0" cy="3867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 flipV="1">
            <a:off x="5516488" y="2300873"/>
            <a:ext cx="0" cy="2724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/>
          <p:cNvCxnSpPr/>
          <p:nvPr/>
        </p:nvCxnSpPr>
        <p:spPr>
          <a:xfrm flipV="1">
            <a:off x="5668888" y="2649488"/>
            <a:ext cx="0" cy="762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/>
          <p:cNvCxnSpPr/>
          <p:nvPr/>
        </p:nvCxnSpPr>
        <p:spPr>
          <a:xfrm flipV="1">
            <a:off x="5668888" y="2420888"/>
            <a:ext cx="0" cy="304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/>
          <p:cNvCxnSpPr/>
          <p:nvPr/>
        </p:nvCxnSpPr>
        <p:spPr>
          <a:xfrm flipV="1">
            <a:off x="5668888" y="2752368"/>
            <a:ext cx="0" cy="2712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to 50"/>
          <p:cNvCxnSpPr/>
          <p:nvPr/>
        </p:nvCxnSpPr>
        <p:spPr>
          <a:xfrm flipH="1" flipV="1">
            <a:off x="5796136" y="2752368"/>
            <a:ext cx="7438" cy="74864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ixaDeTexto 49"/>
          <p:cNvSpPr txBox="1"/>
          <p:nvPr/>
        </p:nvSpPr>
        <p:spPr>
          <a:xfrm>
            <a:off x="7092950" y="5190733"/>
            <a:ext cx="11869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dirty="0" smtClean="0"/>
              <a:t>MATOPIBA</a:t>
            </a:r>
            <a:endParaRPr lang="pt-BR" dirty="0"/>
          </a:p>
        </p:txBody>
      </p:sp>
      <p:cxnSp>
        <p:nvCxnSpPr>
          <p:cNvPr id="54" name="Conector reto 53"/>
          <p:cNvCxnSpPr/>
          <p:nvPr/>
        </p:nvCxnSpPr>
        <p:spPr>
          <a:xfrm flipV="1">
            <a:off x="5516488" y="2420888"/>
            <a:ext cx="0" cy="602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to 57"/>
          <p:cNvCxnSpPr/>
          <p:nvPr/>
        </p:nvCxnSpPr>
        <p:spPr>
          <a:xfrm flipV="1">
            <a:off x="5940152" y="2888000"/>
            <a:ext cx="0" cy="7624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 flipV="1">
            <a:off x="5803574" y="2258030"/>
            <a:ext cx="0" cy="7624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 flipV="1">
            <a:off x="5940152" y="2195302"/>
            <a:ext cx="0" cy="7624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 flipV="1">
            <a:off x="6084168" y="2250002"/>
            <a:ext cx="0" cy="7624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4" descr="Figure 7 - Map of sediments production areas in Braz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63" y="226641"/>
            <a:ext cx="7178921" cy="655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027661" y="384658"/>
            <a:ext cx="250222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smtClean="0"/>
              <a:t>Produção de sedimentos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80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692696"/>
            <a:ext cx="8568952" cy="6264696"/>
          </a:xfrm>
        </p:spPr>
        <p:txBody>
          <a:bodyPr>
            <a:noAutofit/>
          </a:bodyPr>
          <a:lstStyle/>
          <a:p>
            <a:r>
              <a:rPr lang="pt-BR" sz="2000" u="sng" dirty="0" smtClean="0">
                <a:solidFill>
                  <a:srgbClr val="FF0000"/>
                </a:solidFill>
              </a:rPr>
              <a:t>Modelos Distribuídos </a:t>
            </a:r>
            <a:r>
              <a:rPr lang="pt-BR" sz="2000" u="sng" dirty="0">
                <a:solidFill>
                  <a:srgbClr val="FF0000"/>
                </a:solidFill>
              </a:rPr>
              <a:t>de </a:t>
            </a:r>
            <a:r>
              <a:rPr lang="pt-BR" sz="2000" u="sng" dirty="0" smtClean="0">
                <a:solidFill>
                  <a:srgbClr val="FF0000"/>
                </a:solidFill>
              </a:rPr>
              <a:t>Base Física </a:t>
            </a:r>
            <a:r>
              <a:rPr lang="pt-BR" sz="2000" dirty="0" smtClean="0"/>
              <a:t>são os mais utilizados em função de maiores limitações de escala dos demais modelos e de obtenção de dados mas restringem </a:t>
            </a:r>
            <a:r>
              <a:rPr lang="pt-BR" sz="2000" dirty="0"/>
              <a:t>seu uso em larga escala. </a:t>
            </a:r>
            <a:endParaRPr lang="pt-BR" sz="2000" dirty="0" smtClean="0"/>
          </a:p>
          <a:p>
            <a:pPr marL="0" indent="0">
              <a:buNone/>
            </a:pPr>
            <a:endParaRPr lang="pt-BR" sz="2000" dirty="0" smtClean="0"/>
          </a:p>
          <a:p>
            <a:r>
              <a:rPr lang="pt-BR" sz="2000" u="sng" dirty="0" smtClean="0">
                <a:solidFill>
                  <a:srgbClr val="FF0000"/>
                </a:solidFill>
              </a:rPr>
              <a:t>A escala é uma limitação constante</a:t>
            </a:r>
            <a:r>
              <a:rPr lang="pt-BR" sz="2000" u="sng" dirty="0" smtClean="0"/>
              <a:t>. “</a:t>
            </a:r>
            <a:r>
              <a:rPr lang="pt-BR" sz="2000" dirty="0" smtClean="0"/>
              <a:t>O </a:t>
            </a:r>
            <a:r>
              <a:rPr lang="pt-BR" sz="2000" dirty="0"/>
              <a:t>ideal seria que os processos físicos pudessem ser observados na mesma escala que ocorrem e daí derivar diretamente a melhor relação que descreveria o fenômeno físico. Porém, isso nem sempre é possível para qualquer escala da bacia </a:t>
            </a:r>
            <a:r>
              <a:rPr lang="pt-BR" sz="2000" dirty="0" smtClean="0"/>
              <a:t>hidrográfica” </a:t>
            </a:r>
            <a:r>
              <a:rPr lang="pt-BR" sz="2000" dirty="0"/>
              <a:t>(SANTOS, 2009 adapt. PIMENTEL DA SILVA e EWEN, 2000</a:t>
            </a:r>
            <a:r>
              <a:rPr lang="pt-BR" sz="2000" dirty="0" smtClean="0"/>
              <a:t>)....Convém ressaltar o</a:t>
            </a:r>
            <a:r>
              <a:rPr lang="pt-BR" sz="2000" dirty="0" smtClean="0">
                <a:solidFill>
                  <a:srgbClr val="FF0000"/>
                </a:solidFill>
              </a:rPr>
              <a:t> efeito da escala sobre os parâmetros relacionados ao escoamento superficial</a:t>
            </a:r>
            <a:r>
              <a:rPr lang="pt-BR" sz="2000" dirty="0" smtClean="0"/>
              <a:t>.</a:t>
            </a:r>
          </a:p>
          <a:p>
            <a:pPr marL="0" indent="0">
              <a:buNone/>
            </a:pPr>
            <a:r>
              <a:rPr lang="pt-BR" sz="2000" dirty="0" smtClean="0"/>
              <a:t>      (SANTOS, 2009)</a:t>
            </a:r>
            <a:endParaRPr lang="pt-BR" sz="2000" dirty="0"/>
          </a:p>
          <a:p>
            <a:endParaRPr lang="pt-BR" sz="2000" dirty="0" smtClean="0"/>
          </a:p>
          <a:p>
            <a:r>
              <a:rPr lang="pt-BR" sz="2000" dirty="0" smtClean="0">
                <a:solidFill>
                  <a:srgbClr val="FF0000"/>
                </a:solidFill>
              </a:rPr>
              <a:t>“O </a:t>
            </a:r>
            <a:r>
              <a:rPr lang="pt-BR" sz="2000" dirty="0">
                <a:solidFill>
                  <a:srgbClr val="FF0000"/>
                </a:solidFill>
              </a:rPr>
              <a:t>estudo de </a:t>
            </a:r>
            <a:r>
              <a:rPr lang="pt-BR" sz="2000" u="sng" dirty="0">
                <a:solidFill>
                  <a:srgbClr val="FF0000"/>
                </a:solidFill>
              </a:rPr>
              <a:t>processos em diferentes escalas </a:t>
            </a:r>
            <a:r>
              <a:rPr lang="pt-BR" sz="2000" dirty="0"/>
              <a:t>pode ser feito através de uma abordagem estocástica ou de uma forma determinística. A abordagem estocástica é mais direta e envolve o uso de funções de distribuição de probabilidades. Já a </a:t>
            </a:r>
            <a:r>
              <a:rPr lang="pt-BR" sz="2000" u="sng" dirty="0">
                <a:solidFill>
                  <a:srgbClr val="FF0000"/>
                </a:solidFill>
              </a:rPr>
              <a:t>abordagem determinística é mais complexa, no entanto, possui uma maior capacidade de capturar as variabilidades da bacia </a:t>
            </a:r>
            <a:r>
              <a:rPr lang="pt-BR" sz="2000" u="sng" dirty="0" smtClean="0">
                <a:solidFill>
                  <a:srgbClr val="FF0000"/>
                </a:solidFill>
              </a:rPr>
              <a:t>hidrográfica”</a:t>
            </a:r>
            <a:r>
              <a:rPr lang="pt-BR" sz="2000" u="sng" dirty="0" smtClean="0"/>
              <a:t>. </a:t>
            </a:r>
            <a:r>
              <a:rPr lang="pt-BR" sz="2000" dirty="0" smtClean="0"/>
              <a:t>(</a:t>
            </a:r>
            <a:r>
              <a:rPr lang="pt-BR" sz="2000" dirty="0"/>
              <a:t>SANTOS, 2009 </a:t>
            </a:r>
            <a:r>
              <a:rPr lang="pt-BR" sz="2000" dirty="0" err="1"/>
              <a:t>adapt</a:t>
            </a:r>
            <a:r>
              <a:rPr lang="pt-BR" sz="2000" dirty="0"/>
              <a:t> </a:t>
            </a:r>
            <a:r>
              <a:rPr lang="pt-BR" sz="2000" dirty="0" smtClean="0"/>
              <a:t>PIMENTEL </a:t>
            </a:r>
            <a:r>
              <a:rPr lang="pt-BR" sz="2000" dirty="0"/>
              <a:t>DA SILVA e EWEN, 2000</a:t>
            </a:r>
            <a:r>
              <a:rPr lang="pt-BR" sz="2000" dirty="0" smtClean="0"/>
              <a:t>).</a:t>
            </a:r>
            <a:endParaRPr lang="pt-BR" sz="2000" u="sng" dirty="0"/>
          </a:p>
        </p:txBody>
      </p:sp>
      <p:sp>
        <p:nvSpPr>
          <p:cNvPr id="2" name="CaixaDeTexto 1"/>
          <p:cNvSpPr txBox="1"/>
          <p:nvPr/>
        </p:nvSpPr>
        <p:spPr>
          <a:xfrm>
            <a:off x="2555776" y="61325"/>
            <a:ext cx="3954031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C00000"/>
                </a:solidFill>
              </a:rPr>
              <a:t>MODELOS DE ESTUDO</a:t>
            </a:r>
            <a:endParaRPr lang="pt-BR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35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332656"/>
            <a:ext cx="8568952" cy="590465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 smtClean="0"/>
              <a:t>Que modelo utilizar?</a:t>
            </a:r>
            <a:endParaRPr lang="pt-BR" dirty="0"/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 smtClean="0">
                <a:solidFill>
                  <a:srgbClr val="FF0000"/>
                </a:solidFill>
              </a:rPr>
              <a:t>O </a:t>
            </a:r>
            <a:r>
              <a:rPr lang="pt-BR" b="1" u="sng" dirty="0" smtClean="0">
                <a:solidFill>
                  <a:srgbClr val="FF0000"/>
                </a:solidFill>
              </a:rPr>
              <a:t>MODELO DE BASE FÍSICA </a:t>
            </a:r>
            <a:r>
              <a:rPr lang="pt-BR" dirty="0" smtClean="0">
                <a:solidFill>
                  <a:srgbClr val="FF0000"/>
                </a:solidFill>
              </a:rPr>
              <a:t>VEM MOSTRANDO BOM DESEMPENHO </a:t>
            </a:r>
          </a:p>
          <a:p>
            <a:pPr marL="0" indent="0" algn="ctr">
              <a:buNone/>
            </a:pPr>
            <a:r>
              <a:rPr lang="pt-BR" dirty="0" smtClean="0"/>
              <a:t>(</a:t>
            </a:r>
            <a:r>
              <a:rPr lang="pt-BR" sz="2600" dirty="0"/>
              <a:t>SOUSA </a:t>
            </a:r>
            <a:r>
              <a:rPr lang="pt-BR" sz="2600" i="1" dirty="0"/>
              <a:t>et al</a:t>
            </a:r>
            <a:r>
              <a:rPr lang="pt-BR" sz="2600" dirty="0"/>
              <a:t>., 2007</a:t>
            </a:r>
            <a:r>
              <a:rPr lang="pt-BR" dirty="0"/>
              <a:t>) </a:t>
            </a:r>
            <a:endParaRPr lang="pt-BR" u="sng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pt-BR" dirty="0" smtClean="0"/>
          </a:p>
          <a:p>
            <a:pPr marL="0" indent="0" algn="ctr">
              <a:buNone/>
            </a:pPr>
            <a:r>
              <a:rPr lang="pt-BR" dirty="0" smtClean="0"/>
              <a:t>“... é baseado </a:t>
            </a:r>
            <a:r>
              <a:rPr lang="pt-BR" dirty="0"/>
              <a:t>na </a:t>
            </a:r>
            <a:r>
              <a:rPr lang="pt-BR" u="sng" dirty="0"/>
              <a:t>física dos processos</a:t>
            </a:r>
            <a:r>
              <a:rPr lang="pt-BR" dirty="0"/>
              <a:t>, os parâmetros possuem significado físico, a bacia é considerada um sistema espacialmente variável com entradas variáveis e parâmetros mensuráveis, possibilidade da extrapolação para áreas hidrologicamente homogêneas não observadas, aplicabilidade onde existem variações na topografia, uso de solo, cobertura vegetal e clima, consideração de áreas mais complexas, e melhor precisão na modelagem dos eventos individuais</a:t>
            </a:r>
            <a:r>
              <a:rPr lang="pt-BR" dirty="0" smtClean="0"/>
              <a:t>.” </a:t>
            </a:r>
          </a:p>
          <a:p>
            <a:pPr marL="0" indent="0" algn="r">
              <a:buNone/>
            </a:pPr>
            <a:r>
              <a:rPr lang="pt-BR" sz="2600" dirty="0" smtClean="0"/>
              <a:t>(</a:t>
            </a:r>
            <a:r>
              <a:rPr lang="pt-BR" sz="2600" dirty="0"/>
              <a:t>SANTOS, 2009).</a:t>
            </a:r>
          </a:p>
          <a:p>
            <a:pPr marL="0" indent="0" algn="ctr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0489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C:\Users\Selma Castro\Documents\Pessoal\PALESTRAS\Crescimento demografico do Plane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640"/>
            <a:ext cx="3576638" cy="273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CaixaDeTexto 1"/>
          <p:cNvSpPr txBox="1">
            <a:spLocks noChangeArrowheads="1"/>
          </p:cNvSpPr>
          <p:nvPr/>
        </p:nvSpPr>
        <p:spPr bwMode="auto">
          <a:xfrm>
            <a:off x="7452320" y="6487978"/>
            <a:ext cx="1135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1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1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1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1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1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sz="1800" dirty="0"/>
              <a:t>FAO, 2015</a:t>
            </a:r>
          </a:p>
        </p:txBody>
      </p:sp>
      <p:pic>
        <p:nvPicPr>
          <p:cNvPr id="16388" name="Picture 2" descr="C:\Users\Selma Castro\Documents\Pessoal\PALESTRAS\Balanço da degradação FA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3094038"/>
            <a:ext cx="5040313" cy="376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D:\IV RPCS\FAO ANO INT SOLOS 2015\projeção 2050 FA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404664"/>
            <a:ext cx="5289550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CaixaDeTexto 2"/>
          <p:cNvSpPr txBox="1">
            <a:spLocks noChangeArrowheads="1"/>
          </p:cNvSpPr>
          <p:nvPr/>
        </p:nvSpPr>
        <p:spPr bwMode="auto">
          <a:xfrm>
            <a:off x="5077554" y="5071985"/>
            <a:ext cx="3919664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1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1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1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1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1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pt-BR" sz="2800" b="1" dirty="0">
                <a:solidFill>
                  <a:srgbClr val="C00000"/>
                </a:solidFill>
              </a:rPr>
              <a:t>OS </a:t>
            </a:r>
            <a:r>
              <a:rPr lang="pt-BR" sz="2800" b="1" dirty="0" smtClean="0">
                <a:solidFill>
                  <a:srgbClr val="C00000"/>
                </a:solidFill>
              </a:rPr>
              <a:t>GRANDES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sz="2800" b="1" dirty="0" smtClean="0">
                <a:solidFill>
                  <a:srgbClr val="C00000"/>
                </a:solidFill>
              </a:rPr>
              <a:t>DESAFIOS ATUAIS</a:t>
            </a:r>
            <a:endParaRPr lang="pt-BR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25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755576" y="188640"/>
            <a:ext cx="8316416" cy="6552728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pt-B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1.COMPARTIMENTAÇÃO PEDOGEOMORFOLÓGICA OU MORFOPEDOLÓGICA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(TRICART; KILIAN, 1978; CASTRO SALOMÃO, 2000).</a:t>
            </a: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pt-BR" sz="1600" dirty="0"/>
              <a:t>Unidades de paisagem com fisionomias próprias que se distinguem das vizinhas e resultam da interrelação entre seu substrato, seu relevo e seu solo, configurando fisionomias específicas. São reconhecíveis e mapeáveis em escalas médias e grandes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t-BR" sz="1600" dirty="0"/>
              <a:t>com auxílio de geotecnologias </a:t>
            </a:r>
          </a:p>
          <a:p>
            <a:pPr marL="0" indent="0" algn="ctr">
              <a:spcBef>
                <a:spcPts val="0"/>
              </a:spcBef>
              <a:buNone/>
            </a:pPr>
            <a:endParaRPr lang="pt-BR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pt-B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pt-BR" sz="2000" b="1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IDENTIFICAÇÃO</a:t>
            </a:r>
            <a:r>
              <a:rPr lang="pt-B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DOS PARÂMETROS MORFOMÉTRICOS E MORFOGRÁFICOS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TROEH, 1965; DIKAU, 1990; TORRADO et., al 2002; VALERIANO, </a:t>
            </a: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2008; SILVA NETO, 2013).</a:t>
            </a: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pt-BR" sz="1600" dirty="0" smtClean="0"/>
              <a:t>São numerosos mas agrupáveis em : </a:t>
            </a:r>
            <a:r>
              <a:rPr lang="pt-BR" sz="1600" b="1" dirty="0"/>
              <a:t>a) </a:t>
            </a:r>
            <a:r>
              <a:rPr lang="pt-BR" sz="1600" dirty="0" smtClean="0"/>
              <a:t>obtidos através </a:t>
            </a:r>
            <a:r>
              <a:rPr lang="pt-BR" sz="1600" dirty="0"/>
              <a:t>de ensaios em uma área experimental, em laboratórios ou de acordo com as características geométricas dos elementos; </a:t>
            </a:r>
            <a:r>
              <a:rPr lang="pt-BR" sz="1600" b="1" dirty="0"/>
              <a:t>b) </a:t>
            </a:r>
            <a:r>
              <a:rPr lang="pt-BR" sz="1600" dirty="0" smtClean="0"/>
              <a:t>através </a:t>
            </a:r>
            <a:r>
              <a:rPr lang="pt-BR" sz="1600" dirty="0"/>
              <a:t>da literatura, com base em trabalhos efetuados na bacia em estudo ou em áreas semelhantes; </a:t>
            </a:r>
            <a:r>
              <a:rPr lang="pt-BR" sz="1600" b="1" dirty="0"/>
              <a:t>c</a:t>
            </a:r>
            <a:r>
              <a:rPr lang="pt-BR" sz="1600" b="1" dirty="0" smtClean="0"/>
              <a:t>) </a:t>
            </a:r>
            <a:r>
              <a:rPr lang="pt-BR" sz="1600" dirty="0" smtClean="0"/>
              <a:t>que </a:t>
            </a:r>
            <a:r>
              <a:rPr lang="pt-BR" sz="1600" dirty="0"/>
              <a:t>precisam de </a:t>
            </a:r>
            <a:r>
              <a:rPr lang="pt-BR" sz="1600" dirty="0" smtClean="0"/>
              <a:t>calibração. </a:t>
            </a:r>
            <a:endParaRPr lang="pt-BR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pt-BR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3.IDENTIFICAÇÃO DOS SISTEMAS PEDOLÓGICOS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(BOULET et 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al.,</a:t>
            </a: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1982,; RUELLAN, 2005).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t-BR" sz="1600" dirty="0"/>
              <a:t>Seções longitudinais contínuas de solos dispostas em eixos topográficos perpendiculares às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t-BR" sz="1600" dirty="0"/>
              <a:t>curvas de nível, estendendo-se do topo a base dos </a:t>
            </a:r>
            <a:r>
              <a:rPr lang="pt-BR" sz="1600" dirty="0" err="1" smtClean="0"/>
              <a:t>interflúvios.Há</a:t>
            </a:r>
            <a:r>
              <a:rPr lang="pt-BR" sz="1600" dirty="0" smtClean="0"/>
              <a:t> </a:t>
            </a:r>
            <a:r>
              <a:rPr lang="pt-BR" sz="1600" dirty="0"/>
              <a:t>dois tipos básicos: de transformação vertical, onde dominam fluxos hídricos verticais ou de infiltração (mais estáveis) e de transformação lateral, onde podem ocorrer fluxos lateralizados em superfície e subsuperfície (mais instáveis e frágeis)</a:t>
            </a:r>
          </a:p>
        </p:txBody>
      </p:sp>
      <p:sp>
        <p:nvSpPr>
          <p:cNvPr id="2" name="CaixaDeTexto 1"/>
          <p:cNvSpPr txBox="1"/>
          <p:nvPr/>
        </p:nvSpPr>
        <p:spPr>
          <a:xfrm rot="-5400000">
            <a:off x="-2005059" y="2575596"/>
            <a:ext cx="4882490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C00000"/>
                </a:solidFill>
              </a:rPr>
              <a:t>ABORDAGEM GEOESPACIAL</a:t>
            </a:r>
            <a:endParaRPr lang="pt-BR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0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404813"/>
            <a:ext cx="8183562" cy="1050925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000" dirty="0" smtClean="0">
                <a:solidFill>
                  <a:srgbClr val="C00000"/>
                </a:solidFill>
              </a:rPr>
              <a:t>PASSOS PARA ESTUDO DA EROSÃO LINEAR</a:t>
            </a:r>
          </a:p>
        </p:txBody>
      </p:sp>
      <p:sp>
        <p:nvSpPr>
          <p:cNvPr id="43110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68313" y="1989138"/>
            <a:ext cx="8424167" cy="4187825"/>
          </a:xfrm>
        </p:spPr>
        <p:txBody>
          <a:bodyPr>
            <a:normAutofit fontScale="85000" lnSpcReduction="20000"/>
          </a:bodyPr>
          <a:lstStyle/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pt-BR" sz="2400" b="1" dirty="0" smtClean="0">
                <a:solidFill>
                  <a:srgbClr val="FF0000"/>
                </a:solidFill>
              </a:rPr>
              <a:t>CADASTRAMENTO DO FOCO (OCORRÊNCIA)</a:t>
            </a:r>
            <a:r>
              <a:rPr lang="pt-BR" sz="2400" dirty="0" smtClean="0">
                <a:solidFill>
                  <a:srgbClr val="FF0000"/>
                </a:solidFill>
              </a:rPr>
              <a:t> </a:t>
            </a:r>
            <a:r>
              <a:rPr lang="pt-BR" sz="2400" dirty="0" smtClean="0"/>
              <a:t>MAPEAMENTO DA DISTRIBUIÇÃO E CARACTERÍSTICAS DIMENSIONAIS E FUNCIONAIS (se possível)</a:t>
            </a: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pt-BR" sz="2400" dirty="0" smtClean="0"/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pt-BR" sz="2400" b="1" dirty="0" smtClean="0">
                <a:solidFill>
                  <a:srgbClr val="FF0000"/>
                </a:solidFill>
              </a:rPr>
              <a:t>ELABORAÇÃO DO MAPA DE CMP E DE ISODENSIDADES DE FOCOS </a:t>
            </a:r>
            <a:r>
              <a:rPr lang="pt-BR" sz="2400" dirty="0" smtClean="0"/>
              <a:t>(FERRAMENTA KERNEL DO ARCGIS)</a:t>
            </a: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pt-BR" sz="2400" b="1" dirty="0" smtClean="0">
              <a:solidFill>
                <a:srgbClr val="FF0000"/>
              </a:solidFill>
            </a:endParaRP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pt-BR" sz="2400" b="1" dirty="0" smtClean="0">
                <a:solidFill>
                  <a:srgbClr val="FF0000"/>
                </a:solidFill>
              </a:rPr>
              <a:t>CORRELAÇÃO DO MAPA DE ISODENSIDADE DE FOCOS </a:t>
            </a:r>
            <a:r>
              <a:rPr lang="pt-BR" sz="2400" dirty="0" smtClean="0"/>
              <a:t>COM OS MAPAS TEMÁTICOS DO MFB E IDENTIFICAÇÃO DOS SETORES CRÍTICOS </a:t>
            </a: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pt-BR" sz="2400" dirty="0"/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pt-BR" sz="2400" b="1" dirty="0" smtClean="0">
                <a:solidFill>
                  <a:srgbClr val="FF0000"/>
                </a:solidFill>
              </a:rPr>
              <a:t>ESTABELECIMENTO DOS SETORES PRIORITÁRIOS </a:t>
            </a:r>
            <a:r>
              <a:rPr lang="pt-BR" sz="2400" dirty="0" smtClean="0"/>
              <a:t>PARA ESTUDOS DETALHADOS (ÁREAS CRÍTICAS).</a:t>
            </a:r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pt-BR" sz="2400" dirty="0" smtClean="0"/>
          </a:p>
          <a:p>
            <a:pPr marL="265176" indent="-265176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pt-BR" sz="2400" b="1" dirty="0" smtClean="0">
                <a:solidFill>
                  <a:srgbClr val="FF0000"/>
                </a:solidFill>
              </a:rPr>
              <a:t>ESTUDOS EM CAMPO (MONITORAMENTO) PARA </a:t>
            </a:r>
            <a:r>
              <a:rPr lang="pt-BR" sz="2400" dirty="0" smtClean="0"/>
              <a:t>DETECÇÃO DAS CAUSAS DE SUSCETIBILIDADE</a:t>
            </a:r>
          </a:p>
        </p:txBody>
      </p:sp>
    </p:spTree>
    <p:extLst>
      <p:ext uri="{BB962C8B-B14F-4D97-AF65-F5344CB8AC3E}">
        <p14:creationId xmlns:p14="http://schemas.microsoft.com/office/powerpoint/2010/main" val="29325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608494" y="44624"/>
            <a:ext cx="6275873" cy="530260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FLUXOGRAMA DO MODELO CONCEITUAL DE BASE FÍSICA </a:t>
            </a:r>
          </a:p>
          <a:p>
            <a:pPr algn="ctr"/>
            <a:r>
              <a:rPr lang="pt-BR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ANÁLISE INTEGRADA DE </a:t>
            </a:r>
            <a:r>
              <a:rPr lang="pt-BR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EROSÃO </a:t>
            </a:r>
            <a:r>
              <a:rPr lang="pt-BR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HÍDRICA</a:t>
            </a:r>
            <a:endParaRPr lang="pt-BR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29853" y="755412"/>
            <a:ext cx="3425460" cy="3693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Compartimentação Morfopedológica</a:t>
            </a:r>
            <a:endParaRPr lang="pt-BR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58417" y="2636912"/>
            <a:ext cx="3453476" cy="47763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Parâmetros Morfométricos, Morfográficos do relevo e Sistemas Pedológicos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905367" y="1213472"/>
            <a:ext cx="2586513" cy="3266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Geologia</a:t>
            </a:r>
            <a:endParaRPr lang="pt-BR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905367" y="1580206"/>
            <a:ext cx="2586513" cy="281338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Geomorfologia</a:t>
            </a:r>
            <a:endParaRPr lang="pt-BR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905367" y="1933552"/>
            <a:ext cx="2586513" cy="332512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Solos</a:t>
            </a:r>
            <a:endParaRPr lang="pt-BR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3755745" y="1268761"/>
            <a:ext cx="2256415" cy="792088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Áreas homogêneas características fisiográficas e funcionais distintas</a:t>
            </a:r>
            <a:endParaRPr lang="pt-BR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4662010" y="2420888"/>
            <a:ext cx="2880320" cy="432048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Ocorrência, concentração de focos e área de contribuição erosiva</a:t>
            </a:r>
            <a:endParaRPr lang="pt-BR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908241" y="4683345"/>
            <a:ext cx="2577509" cy="260539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Cobertura e Uso</a:t>
            </a:r>
            <a:endParaRPr lang="pt-BR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908243" y="3573016"/>
            <a:ext cx="2577509" cy="298553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Comprimento de fluxo</a:t>
            </a:r>
            <a:endParaRPr lang="pt-BR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908241" y="3952053"/>
            <a:ext cx="2577509" cy="275426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Curvatura das vertentes</a:t>
            </a:r>
            <a:endParaRPr lang="pt-BR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908241" y="4327435"/>
            <a:ext cx="2577509" cy="275426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Sucessão de solos</a:t>
            </a:r>
            <a:endParaRPr lang="pt-BR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908243" y="3212976"/>
            <a:ext cx="2577509" cy="28321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Declividade</a:t>
            </a:r>
            <a:endParaRPr lang="pt-BR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3611893" y="5712642"/>
            <a:ext cx="2260630" cy="27513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Dist. da estimativa de vazão</a:t>
            </a:r>
            <a:endParaRPr lang="pt-BR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4662010" y="6305777"/>
            <a:ext cx="2880320" cy="432048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Modelo de erosão hídrica linear</a:t>
            </a:r>
            <a:endParaRPr lang="pt-BR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6228184" y="1268761"/>
            <a:ext cx="2347882" cy="288032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 e Cobertura do Solo</a:t>
            </a:r>
            <a:endParaRPr lang="pt-BR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6228184" y="1772815"/>
            <a:ext cx="2347882" cy="288033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Distribuição de focos erosivos</a:t>
            </a:r>
            <a:endParaRPr lang="pt-BR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3611893" y="3717032"/>
            <a:ext cx="2256415" cy="432048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Segmentos críticos ao longo da vertente</a:t>
            </a:r>
            <a:endParaRPr lang="pt-BR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6228184" y="3717032"/>
            <a:ext cx="2347882" cy="32910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Ocorrência de focos erosivos</a:t>
            </a:r>
            <a:endParaRPr lang="pt-BR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6228184" y="5707578"/>
            <a:ext cx="2347882" cy="271403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Amplitude </a:t>
            </a:r>
            <a:r>
              <a:rPr lang="pt-BR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intraclasse</a:t>
            </a:r>
            <a:endParaRPr lang="pt-BR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158417" y="5126253"/>
            <a:ext cx="3496896" cy="31897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Modelagem da </a:t>
            </a:r>
            <a:r>
              <a:rPr lang="pt-BR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Erosão Linear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908241" y="5517232"/>
            <a:ext cx="2577509" cy="432483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Intensidade máxima média de precipitação</a:t>
            </a:r>
            <a:endParaRPr lang="pt-BR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908241" y="6021288"/>
            <a:ext cx="2577509" cy="283056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Coef. Esc. Superficial</a:t>
            </a:r>
            <a:endParaRPr lang="pt-BR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4662010" y="4464508"/>
            <a:ext cx="2880319" cy="661745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Indicadores morfométricos, morfográficos, pedológicos e de cobertura e uso</a:t>
            </a:r>
            <a:endParaRPr lang="pt-BR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tângulo 33"/>
          <p:cNvSpPr/>
          <p:nvPr/>
        </p:nvSpPr>
        <p:spPr>
          <a:xfrm>
            <a:off x="914400" y="6381328"/>
            <a:ext cx="2568476" cy="476672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Área distribuída e formas da bacia</a:t>
            </a:r>
            <a:endParaRPr lang="pt-BR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Conector de seta reta 2"/>
          <p:cNvCxnSpPr/>
          <p:nvPr/>
        </p:nvCxnSpPr>
        <p:spPr>
          <a:xfrm>
            <a:off x="3491880" y="1326777"/>
            <a:ext cx="240191" cy="56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905367" y="1124744"/>
            <a:ext cx="0" cy="11413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/>
          <p:cNvCxnSpPr/>
          <p:nvPr/>
        </p:nvCxnSpPr>
        <p:spPr>
          <a:xfrm>
            <a:off x="911331" y="3114550"/>
            <a:ext cx="0" cy="18293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/>
          <p:cNvCxnSpPr/>
          <p:nvPr/>
        </p:nvCxnSpPr>
        <p:spPr>
          <a:xfrm>
            <a:off x="914400" y="5450628"/>
            <a:ext cx="0" cy="14073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/>
          <p:cNvCxnSpPr/>
          <p:nvPr/>
        </p:nvCxnSpPr>
        <p:spPr>
          <a:xfrm flipV="1">
            <a:off x="3503716" y="2011133"/>
            <a:ext cx="228355" cy="47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/>
          <p:cNvCxnSpPr/>
          <p:nvPr/>
        </p:nvCxnSpPr>
        <p:spPr>
          <a:xfrm flipV="1">
            <a:off x="3503716" y="1691779"/>
            <a:ext cx="252029" cy="11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de seta reta 47"/>
          <p:cNvCxnSpPr/>
          <p:nvPr/>
        </p:nvCxnSpPr>
        <p:spPr>
          <a:xfrm>
            <a:off x="7308304" y="1556792"/>
            <a:ext cx="0" cy="168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de seta reta 49"/>
          <p:cNvCxnSpPr/>
          <p:nvPr/>
        </p:nvCxnSpPr>
        <p:spPr>
          <a:xfrm flipH="1">
            <a:off x="6732240" y="2123309"/>
            <a:ext cx="288032" cy="239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de seta reta 51"/>
          <p:cNvCxnSpPr/>
          <p:nvPr/>
        </p:nvCxnSpPr>
        <p:spPr>
          <a:xfrm>
            <a:off x="5061084" y="2120403"/>
            <a:ext cx="375012" cy="2078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de seta reta 54"/>
          <p:cNvCxnSpPr/>
          <p:nvPr/>
        </p:nvCxnSpPr>
        <p:spPr>
          <a:xfrm flipH="1">
            <a:off x="6676463" y="4176435"/>
            <a:ext cx="288032" cy="239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de seta reta 55"/>
          <p:cNvCxnSpPr/>
          <p:nvPr/>
        </p:nvCxnSpPr>
        <p:spPr>
          <a:xfrm>
            <a:off x="5005307" y="4173529"/>
            <a:ext cx="375012" cy="2078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de seta reta 56"/>
          <p:cNvCxnSpPr/>
          <p:nvPr/>
        </p:nvCxnSpPr>
        <p:spPr>
          <a:xfrm flipH="1">
            <a:off x="6588224" y="6042837"/>
            <a:ext cx="288032" cy="239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de seta reta 57"/>
          <p:cNvCxnSpPr/>
          <p:nvPr/>
        </p:nvCxnSpPr>
        <p:spPr>
          <a:xfrm>
            <a:off x="4917068" y="6039931"/>
            <a:ext cx="375012" cy="2078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de seta reta 61"/>
          <p:cNvCxnSpPr/>
          <p:nvPr/>
        </p:nvCxnSpPr>
        <p:spPr>
          <a:xfrm flipV="1">
            <a:off x="3541099" y="4415704"/>
            <a:ext cx="214646" cy="3466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de seta reta 62"/>
          <p:cNvCxnSpPr/>
          <p:nvPr/>
        </p:nvCxnSpPr>
        <p:spPr>
          <a:xfrm>
            <a:off x="3537132" y="3310981"/>
            <a:ext cx="236363" cy="3114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de seta reta 65"/>
          <p:cNvCxnSpPr/>
          <p:nvPr/>
        </p:nvCxnSpPr>
        <p:spPr>
          <a:xfrm flipV="1">
            <a:off x="3537132" y="6394719"/>
            <a:ext cx="214646" cy="3466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de seta reta 66"/>
          <p:cNvCxnSpPr/>
          <p:nvPr/>
        </p:nvCxnSpPr>
        <p:spPr>
          <a:xfrm flipV="1">
            <a:off x="3564974" y="6042837"/>
            <a:ext cx="167097" cy="239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de seta reta 69"/>
          <p:cNvCxnSpPr/>
          <p:nvPr/>
        </p:nvCxnSpPr>
        <p:spPr>
          <a:xfrm>
            <a:off x="3545398" y="5577766"/>
            <a:ext cx="109915" cy="108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/>
          <p:cNvSpPr txBox="1"/>
          <p:nvPr/>
        </p:nvSpPr>
        <p:spPr>
          <a:xfrm>
            <a:off x="7668344" y="6473600"/>
            <a:ext cx="1412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err="1" smtClean="0"/>
              <a:t>Adap</a:t>
            </a:r>
            <a:r>
              <a:rPr lang="pt-BR" sz="1200" dirty="0" smtClean="0"/>
              <a:t>. NUNES, 2015</a:t>
            </a:r>
            <a:endParaRPr lang="pt-BR" sz="1200" dirty="0"/>
          </a:p>
        </p:txBody>
      </p:sp>
      <p:sp>
        <p:nvSpPr>
          <p:cNvPr id="2" name="CaixaDeTexto 1"/>
          <p:cNvSpPr txBox="1"/>
          <p:nvPr/>
        </p:nvSpPr>
        <p:spPr>
          <a:xfrm rot="-1500000">
            <a:off x="307285" y="195950"/>
            <a:ext cx="1150187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</a:rPr>
              <a:t>TESTADO</a:t>
            </a:r>
            <a:endParaRPr lang="pt-BR" sz="2000" b="1" dirty="0">
              <a:solidFill>
                <a:srgbClr val="FF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470785" y="755412"/>
            <a:ext cx="4300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Indicadores Geoespaciais na Escala regional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49" name="CaixaDeTexto 48"/>
          <p:cNvSpPr txBox="1"/>
          <p:nvPr/>
        </p:nvSpPr>
        <p:spPr>
          <a:xfrm>
            <a:off x="4470785" y="3097356"/>
            <a:ext cx="400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Indicadores Geoespaciais na Escala local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51" name="CaixaDeTexto 50"/>
          <p:cNvSpPr txBox="1"/>
          <p:nvPr/>
        </p:nvSpPr>
        <p:spPr>
          <a:xfrm>
            <a:off x="4298008" y="5285738"/>
            <a:ext cx="3925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Indicadores Hidrológicos na Escala local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6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58964" y="17190"/>
            <a:ext cx="878497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smtClean="0"/>
              <a:t>            PARA A MODELAGEM DE BASE FÍSICA INTERESSAM TRÊS GRUPOS DE INDICADORES:</a:t>
            </a:r>
          </a:p>
          <a:p>
            <a:pPr algn="ctr"/>
            <a:endParaRPr lang="pt-BR" sz="2800" dirty="0" smtClean="0"/>
          </a:p>
          <a:p>
            <a:pPr marL="571500" indent="-571500" algn="just">
              <a:buAutoNum type="romanUcParenR"/>
            </a:pPr>
            <a:r>
              <a:rPr lang="pt-BR" sz="2400" u="sng" dirty="0" smtClean="0">
                <a:solidFill>
                  <a:srgbClr val="FF0000"/>
                </a:solidFill>
              </a:rPr>
              <a:t>INDICADORES PEDOGEOMORFOLÓGICOS/MORFOPEDOLÓGICOS </a:t>
            </a:r>
            <a:r>
              <a:rPr lang="pt-BR" sz="2400" dirty="0" smtClean="0">
                <a:solidFill>
                  <a:srgbClr val="FF0000"/>
                </a:solidFill>
              </a:rPr>
              <a:t>–</a:t>
            </a:r>
            <a:r>
              <a:rPr lang="pt-BR" sz="2400" dirty="0" smtClean="0"/>
              <a:t> </a:t>
            </a:r>
            <a:r>
              <a:rPr lang="pt-BR" sz="2000" dirty="0" smtClean="0"/>
              <a:t>presença de compartimentos fisiográficos frágeis, resultantes do predomínio de certos solos, substrato e relevos, onde há concentração  de focos erosivos, frequentemente induzidos;</a:t>
            </a:r>
          </a:p>
          <a:p>
            <a:pPr marL="571500" indent="-571500" algn="just">
              <a:buAutoNum type="romanUcParenR"/>
            </a:pPr>
            <a:endParaRPr lang="pt-BR" sz="2400" dirty="0" smtClean="0"/>
          </a:p>
          <a:p>
            <a:pPr marL="571500" indent="-571500" algn="just">
              <a:buAutoNum type="romanUcParenR"/>
            </a:pPr>
            <a:r>
              <a:rPr lang="pt-BR" sz="2400" u="sng" dirty="0" smtClean="0">
                <a:solidFill>
                  <a:srgbClr val="FF0000"/>
                </a:solidFill>
              </a:rPr>
              <a:t>INDICADORES TOPOGRÁFICOS OU </a:t>
            </a:r>
            <a:r>
              <a:rPr lang="pt-BR" sz="2400" b="1" u="sng" dirty="0" smtClean="0">
                <a:solidFill>
                  <a:srgbClr val="FF0000"/>
                </a:solidFill>
              </a:rPr>
              <a:t> </a:t>
            </a:r>
            <a:r>
              <a:rPr lang="pt-BR" sz="2400" u="sng" dirty="0" smtClean="0">
                <a:solidFill>
                  <a:srgbClr val="FF0000"/>
                </a:solidFill>
              </a:rPr>
              <a:t>MORFOMÉTRICOS –</a:t>
            </a:r>
            <a:r>
              <a:rPr lang="pt-BR" sz="2400" b="1" u="sng" dirty="0"/>
              <a:t> </a:t>
            </a:r>
            <a:r>
              <a:rPr lang="pt-BR" sz="2000" dirty="0" smtClean="0"/>
              <a:t>características do relevo que favorecem a concentração de fluxos hídricos das águas precipitadas resultando em rotas preferenciais de alta energia, capazes de remover partes do ou todo o solo</a:t>
            </a:r>
            <a:r>
              <a:rPr lang="pt-BR" sz="2000" u="sng" dirty="0" smtClean="0"/>
              <a:t>; podem ser primários (de uma variável) ou secundários (combinação de 2 ou mais variáveis)</a:t>
            </a:r>
          </a:p>
          <a:p>
            <a:pPr marL="571500" indent="-571500" algn="just">
              <a:buAutoNum type="romanUcParenR"/>
            </a:pPr>
            <a:endParaRPr lang="pt-BR" sz="2400" u="sng" dirty="0" smtClean="0"/>
          </a:p>
          <a:p>
            <a:pPr marL="571500" indent="-571500" algn="just">
              <a:buAutoNum type="romanUcParenR"/>
            </a:pPr>
            <a:r>
              <a:rPr lang="pt-BR" sz="2400" u="sng" dirty="0" smtClean="0">
                <a:solidFill>
                  <a:srgbClr val="FF0000"/>
                </a:solidFill>
              </a:rPr>
              <a:t>INDICADORES DO COMPORTAMENTO FÍSICO-HÍDRICO DOS SISTEMAS PEDOLÓGICOS</a:t>
            </a:r>
            <a:r>
              <a:rPr lang="pt-BR" sz="2400" dirty="0" smtClean="0">
                <a:solidFill>
                  <a:srgbClr val="FF0000"/>
                </a:solidFill>
              </a:rPr>
              <a:t>–</a:t>
            </a:r>
            <a:r>
              <a:rPr lang="pt-BR" sz="2400" dirty="0" smtClean="0"/>
              <a:t> </a:t>
            </a:r>
            <a:r>
              <a:rPr lang="pt-BR" sz="2000" dirty="0" smtClean="0"/>
              <a:t>sucessão lateral de solos nas vertentes, cujos fluxos hídricos internos, subsuperficiais verticais e laterais, podem ser detectados em estudos morfológicos e de comportamento de topossequências</a:t>
            </a:r>
            <a:endParaRPr lang="pt-BR" sz="2000" dirty="0"/>
          </a:p>
        </p:txBody>
      </p:sp>
      <p:sp>
        <p:nvSpPr>
          <p:cNvPr id="3" name="CaixaDeTexto 2"/>
          <p:cNvSpPr txBox="1"/>
          <p:nvPr/>
        </p:nvSpPr>
        <p:spPr>
          <a:xfrm rot="-1500000">
            <a:off x="265225" y="411974"/>
            <a:ext cx="804836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</a:rPr>
              <a:t>TESTE</a:t>
            </a:r>
            <a:endParaRPr lang="pt-B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30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" t="14993" r="2260" b="32750"/>
          <a:stretch/>
        </p:blipFill>
        <p:spPr bwMode="auto">
          <a:xfrm>
            <a:off x="359437" y="1560392"/>
            <a:ext cx="8229600" cy="35654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923928" y="5488473"/>
            <a:ext cx="4867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NUNES, 2015, ADP. DE CASTRO &amp; SALMOÃO, 2000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586643" y="404846"/>
            <a:ext cx="7469865" cy="954107"/>
          </a:xfrm>
          <a:prstGeom prst="rect">
            <a:avLst/>
          </a:prstGeom>
          <a:solidFill>
            <a:srgbClr val="FCFFD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C00000"/>
                </a:solidFill>
              </a:rPr>
              <a:t>COMPATIMRETAÇÃO MORFOPEDOLÓGICA</a:t>
            </a:r>
          </a:p>
          <a:p>
            <a:pPr algn="ctr"/>
            <a:r>
              <a:rPr lang="pt-BR" sz="2400" b="1" dirty="0" smtClean="0">
                <a:solidFill>
                  <a:srgbClr val="C00000"/>
                </a:solidFill>
              </a:rPr>
              <a:t>ESCALAS MÉDIAS E GRANDES</a:t>
            </a:r>
            <a:endParaRPr lang="pt-BR" sz="2400" b="1" dirty="0">
              <a:solidFill>
                <a:srgbClr val="C00000"/>
              </a:solidFill>
            </a:endParaRPr>
          </a:p>
        </p:txBody>
      </p:sp>
      <p:sp>
        <p:nvSpPr>
          <p:cNvPr id="6" name="Seta para baixo 5"/>
          <p:cNvSpPr/>
          <p:nvPr/>
        </p:nvSpPr>
        <p:spPr>
          <a:xfrm>
            <a:off x="2843808" y="5301208"/>
            <a:ext cx="360040" cy="43204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559913" y="6035778"/>
            <a:ext cx="8096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C00000"/>
                </a:solidFill>
              </a:rPr>
              <a:t>Para identificação e delimitação das áreas críticas: &gt;no. de focos, &gt; suscetibilidade, </a:t>
            </a:r>
          </a:p>
          <a:p>
            <a:pPr algn="ctr"/>
            <a:r>
              <a:rPr lang="pt-BR" b="1" dirty="0" smtClean="0">
                <a:solidFill>
                  <a:srgbClr val="C00000"/>
                </a:solidFill>
              </a:rPr>
              <a:t>&gt; fragilidade e &gt; vulnerabilidade ou risco)</a:t>
            </a:r>
            <a:endParaRPr lang="pt-B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56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 noGrp="1"/>
          </p:cNvSpPr>
          <p:nvPr>
            <p:ph type="title"/>
          </p:nvPr>
        </p:nvSpPr>
        <p:spPr>
          <a:xfrm>
            <a:off x="435210" y="1763530"/>
            <a:ext cx="8323176" cy="83099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2400" dirty="0" smtClean="0">
                <a:solidFill>
                  <a:srgbClr val="C00000"/>
                </a:solidFill>
              </a:rPr>
              <a:t>● </a:t>
            </a:r>
            <a:r>
              <a:rPr lang="pt-BR" sz="2400" dirty="0">
                <a:solidFill>
                  <a:srgbClr val="C00000"/>
                </a:solidFill>
              </a:rPr>
              <a:t>ESTABELECER </a:t>
            </a:r>
            <a:r>
              <a:rPr lang="pt-BR" sz="2400" dirty="0" smtClean="0">
                <a:solidFill>
                  <a:srgbClr val="C00000"/>
                </a:solidFill>
              </a:rPr>
              <a:t>OS GRAUS </a:t>
            </a:r>
            <a:r>
              <a:rPr lang="pt-BR" sz="2400" dirty="0">
                <a:solidFill>
                  <a:srgbClr val="C00000"/>
                </a:solidFill>
              </a:rPr>
              <a:t>DE </a:t>
            </a:r>
            <a:r>
              <a:rPr lang="pt-BR" sz="2400" dirty="0" smtClean="0">
                <a:solidFill>
                  <a:srgbClr val="C00000"/>
                </a:solidFill>
              </a:rPr>
              <a:t>CONFLITOS DE USO E RELACIONAR </a:t>
            </a:r>
            <a:br>
              <a:rPr lang="pt-BR" sz="2400" dirty="0" smtClean="0">
                <a:solidFill>
                  <a:srgbClr val="C00000"/>
                </a:solidFill>
              </a:rPr>
            </a:br>
            <a:r>
              <a:rPr lang="pt-BR" sz="2400" dirty="0" smtClean="0">
                <a:solidFill>
                  <a:srgbClr val="C00000"/>
                </a:solidFill>
              </a:rPr>
              <a:t>COM OS CMP, BACIAS E TERRITÓRIOS</a:t>
            </a:r>
            <a:endParaRPr lang="pt-BR" sz="2400" dirty="0">
              <a:solidFill>
                <a:srgbClr val="C0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50661" y="316641"/>
            <a:ext cx="8551289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rgbClr val="C00000"/>
                </a:solidFill>
              </a:rPr>
              <a:t>NAS ÁREAS DE MAOR ISODENSIDADE </a:t>
            </a:r>
            <a:endParaRPr lang="pt-BR" sz="4000" b="1" dirty="0">
              <a:solidFill>
                <a:srgbClr val="C00000"/>
              </a:solidFill>
            </a:endParaRPr>
          </a:p>
        </p:txBody>
      </p:sp>
      <p:sp>
        <p:nvSpPr>
          <p:cNvPr id="6" name="Título 3"/>
          <p:cNvSpPr txBox="1">
            <a:spLocks/>
          </p:cNvSpPr>
          <p:nvPr/>
        </p:nvSpPr>
        <p:spPr>
          <a:xfrm>
            <a:off x="516514" y="3110162"/>
            <a:ext cx="8160567" cy="83099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rgbClr val="C00000"/>
                </a:solidFill>
              </a:rPr>
              <a:t>● CRUZAR COM OS DEMAIS INDICADORES DE SUSCETIBILIDADE,</a:t>
            </a:r>
          </a:p>
          <a:p>
            <a:r>
              <a:rPr lang="pt-BR" sz="2400" dirty="0">
                <a:solidFill>
                  <a:srgbClr val="C00000"/>
                </a:solidFill>
              </a:rPr>
              <a:t>FRAGILIDADE E VULNERABILIDADE</a:t>
            </a:r>
          </a:p>
        </p:txBody>
      </p:sp>
      <p:sp>
        <p:nvSpPr>
          <p:cNvPr id="7" name="Título 3"/>
          <p:cNvSpPr txBox="1">
            <a:spLocks/>
          </p:cNvSpPr>
          <p:nvPr/>
        </p:nvSpPr>
        <p:spPr>
          <a:xfrm>
            <a:off x="291643" y="4500487"/>
            <a:ext cx="8610307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rgbClr val="C00000"/>
                </a:solidFill>
              </a:rPr>
              <a:t>● </a:t>
            </a:r>
            <a:r>
              <a:rPr lang="pt-BR" sz="2400" dirty="0" smtClean="0">
                <a:solidFill>
                  <a:srgbClr val="C00000"/>
                </a:solidFill>
              </a:rPr>
              <a:t>ELABORAR </a:t>
            </a:r>
            <a:r>
              <a:rPr lang="pt-BR" sz="2400" dirty="0">
                <a:solidFill>
                  <a:srgbClr val="C00000"/>
                </a:solidFill>
              </a:rPr>
              <a:t>MAPAS DE POTENCIAL </a:t>
            </a:r>
            <a:r>
              <a:rPr lang="pt-BR" sz="2400" dirty="0" smtClean="0">
                <a:solidFill>
                  <a:srgbClr val="C00000"/>
                </a:solidFill>
              </a:rPr>
              <a:t>DE </a:t>
            </a:r>
            <a:r>
              <a:rPr lang="pt-BR" sz="2400" dirty="0">
                <a:solidFill>
                  <a:srgbClr val="C00000"/>
                </a:solidFill>
              </a:rPr>
              <a:t>EROSÃO LAMINAR E LINEAR</a:t>
            </a:r>
          </a:p>
        </p:txBody>
      </p:sp>
      <p:sp>
        <p:nvSpPr>
          <p:cNvPr id="8" name="Título 3"/>
          <p:cNvSpPr txBox="1">
            <a:spLocks/>
          </p:cNvSpPr>
          <p:nvPr/>
        </p:nvSpPr>
        <p:spPr>
          <a:xfrm>
            <a:off x="1043608" y="5394709"/>
            <a:ext cx="7115667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None/>
              <a:defRPr sz="24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● ELABORAR OS MODELOS EXPLICATIVOS E PREDITIVOS</a:t>
            </a:r>
          </a:p>
        </p:txBody>
      </p:sp>
      <p:sp>
        <p:nvSpPr>
          <p:cNvPr id="9" name="Título 3"/>
          <p:cNvSpPr txBox="1">
            <a:spLocks/>
          </p:cNvSpPr>
          <p:nvPr/>
        </p:nvSpPr>
        <p:spPr>
          <a:xfrm>
            <a:off x="2362399" y="6064808"/>
            <a:ext cx="4697825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None/>
              <a:defRPr sz="24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● ELABORAR </a:t>
            </a:r>
            <a:r>
              <a:rPr lang="pt-BR" dirty="0" smtClean="0"/>
              <a:t>PLANOS DE CONTROLE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043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84984"/>
            <a:ext cx="7935044" cy="326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539552" y="836712"/>
            <a:ext cx="77048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As </a:t>
            </a:r>
            <a:r>
              <a:rPr lang="pt-BR" sz="2400" b="1" dirty="0" smtClean="0"/>
              <a:t>formas do terreno ou geoformas </a:t>
            </a:r>
            <a:r>
              <a:rPr lang="pt-BR" sz="2400" dirty="0" smtClean="0"/>
              <a:t>resultam da  </a:t>
            </a:r>
            <a:r>
              <a:rPr lang="pt-BR" sz="2400" u="sng" dirty="0" smtClean="0"/>
              <a:t>combinação </a:t>
            </a:r>
            <a:r>
              <a:rPr lang="pt-BR" sz="2400" u="sng" dirty="0"/>
              <a:t>entre </a:t>
            </a:r>
            <a:r>
              <a:rPr lang="pt-BR" sz="2400" u="sng" dirty="0" smtClean="0"/>
              <a:t> as curvaturas </a:t>
            </a:r>
            <a:r>
              <a:rPr lang="pt-BR" sz="2400" u="sng" dirty="0"/>
              <a:t>vertical e horizontal</a:t>
            </a:r>
            <a:r>
              <a:rPr lang="pt-BR" sz="2400" dirty="0"/>
              <a:t>. </a:t>
            </a:r>
            <a:r>
              <a:rPr lang="pt-BR" sz="2400" dirty="0" smtClean="0"/>
              <a:t>A curvatura </a:t>
            </a:r>
            <a:r>
              <a:rPr lang="pt-BR" sz="2400" dirty="0"/>
              <a:t>vertical (côncavo, retilíneo e convexo) e </a:t>
            </a:r>
            <a:r>
              <a:rPr lang="pt-BR" sz="2400" dirty="0" smtClean="0"/>
              <a:t>a curvatura </a:t>
            </a:r>
            <a:r>
              <a:rPr lang="pt-BR" sz="2400" dirty="0"/>
              <a:t>horizontal (convergente, planar e divergente), </a:t>
            </a:r>
            <a:r>
              <a:rPr lang="pt-BR" sz="2400" dirty="0" smtClean="0"/>
              <a:t>permitiram estabelecer nove </a:t>
            </a:r>
            <a:r>
              <a:rPr lang="pt-BR" sz="2400" dirty="0"/>
              <a:t>classes </a:t>
            </a:r>
            <a:r>
              <a:rPr lang="pt-BR" sz="2400" dirty="0" smtClean="0"/>
              <a:t>básicas (SILVA NETO, 2013 </a:t>
            </a:r>
            <a:r>
              <a:rPr lang="pt-BR" sz="2400" dirty="0" err="1" smtClean="0"/>
              <a:t>adap</a:t>
            </a:r>
            <a:r>
              <a:rPr lang="pt-BR" sz="2400" dirty="0" smtClean="0"/>
              <a:t> VALERIANO</a:t>
            </a:r>
            <a:r>
              <a:rPr lang="pt-BR" sz="2400" dirty="0"/>
              <a:t>, 2008a) </a:t>
            </a:r>
          </a:p>
        </p:txBody>
      </p:sp>
      <p:sp>
        <p:nvSpPr>
          <p:cNvPr id="4" name="Retângulo 3"/>
          <p:cNvSpPr/>
          <p:nvPr/>
        </p:nvSpPr>
        <p:spPr>
          <a:xfrm>
            <a:off x="5004048" y="6165304"/>
            <a:ext cx="30599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 smtClean="0"/>
              <a:t>SILVA NETO, 2013 In Valeriano </a:t>
            </a:r>
            <a:r>
              <a:rPr lang="pt-BR" sz="1400" dirty="0"/>
              <a:t>(2008a). 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067382" y="144470"/>
            <a:ext cx="1463221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rgbClr val="C00000"/>
                </a:solidFill>
              </a:rPr>
              <a:t>AVALIAR</a:t>
            </a:r>
            <a:endParaRPr lang="pt-BR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37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75706" cy="640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79512" y="125820"/>
            <a:ext cx="48282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ITP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050653" y="6563102"/>
            <a:ext cx="30933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/>
              <a:t>SILVA NETO, 2013 Adap.de </a:t>
            </a:r>
            <a:r>
              <a:rPr lang="pt-BR" sz="1200" dirty="0"/>
              <a:t>Valeriano (2008a). </a:t>
            </a:r>
          </a:p>
        </p:txBody>
      </p:sp>
    </p:spTree>
    <p:extLst>
      <p:ext uri="{BB962C8B-B14F-4D97-AF65-F5344CB8AC3E}">
        <p14:creationId xmlns:p14="http://schemas.microsoft.com/office/powerpoint/2010/main" val="151856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278924" y="1008632"/>
            <a:ext cx="8568952" cy="584936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ESTIMATIVA DA DISTRIBUIÇÃO DE ENERGIA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(LEOPOLD; LANGBEIN, 1962)</a:t>
            </a:r>
          </a:p>
          <a:p>
            <a:pPr marL="0" indent="0" algn="ctr">
              <a:spcBef>
                <a:spcPts val="0"/>
              </a:spcBef>
              <a:buNone/>
            </a:pPr>
            <a:endParaRPr lang="pt-BR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pt-BR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dS = dM/h</a:t>
            </a:r>
          </a:p>
          <a:p>
            <a:pPr marL="1165225" indent="-182563" algn="just">
              <a:spcBef>
                <a:spcPts val="0"/>
              </a:spcBef>
              <a:buNone/>
            </a:pPr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dS</a:t>
            </a:r>
            <a:r>
              <a:rPr lang="pt-BR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variação de energia      </a:t>
            </a:r>
          </a:p>
          <a:p>
            <a:pPr marL="1165225" indent="-182563">
              <a:spcBef>
                <a:spcPts val="0"/>
              </a:spcBef>
              <a:buNone/>
            </a:pPr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pt-BR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variação de massa =&gt; Estimativa da vazão do escoamento superficial</a:t>
            </a:r>
          </a:p>
          <a:p>
            <a:pPr marL="1165225" indent="-182563">
              <a:spcBef>
                <a:spcPts val="0"/>
              </a:spcBef>
              <a:buNone/>
            </a:pPr>
            <a:r>
              <a:rPr lang="pt-BR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Amplitude intraclasse =&gt; divisão da hipsometria com base nas quebras </a:t>
            </a:r>
            <a:r>
              <a:rPr lang="pt-BR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naturais</a:t>
            </a:r>
          </a:p>
          <a:p>
            <a:pPr marL="1165225" indent="-182563">
              <a:spcBef>
                <a:spcPts val="0"/>
              </a:spcBef>
              <a:buNone/>
            </a:pPr>
            <a:endParaRPr lang="pt-BR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65225" indent="-182563">
              <a:spcBef>
                <a:spcPts val="0"/>
              </a:spcBef>
              <a:buNone/>
            </a:pPr>
            <a:endParaRPr lang="pt-BR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65225" indent="-182563">
              <a:spcBef>
                <a:spcPts val="0"/>
              </a:spcBef>
              <a:buNone/>
            </a:pPr>
            <a:r>
              <a:rPr lang="pt-BR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MÉTODO RACIONAL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(PINTO et al., 1973; TUCCI, 2004; PORTO, 2004)</a:t>
            </a:r>
          </a:p>
          <a:p>
            <a:pPr marL="0" indent="0">
              <a:spcBef>
                <a:spcPts val="0"/>
              </a:spcBef>
              <a:buNone/>
            </a:pPr>
            <a:endParaRPr lang="pt-BR" sz="2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Qmax = </a:t>
            </a:r>
            <a:r>
              <a:rPr lang="pt-BR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CiA</a:t>
            </a:r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/3,6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Qmax</a:t>
            </a:r>
            <a:r>
              <a:rPr lang="pt-BR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vazão (m³/s); Onde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pt-BR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coeficiente de escoamento superficial;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t-BR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intensidade média máxima da precipitação (mm/h);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t-BR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área da bacia (km²).</a:t>
            </a:r>
            <a:endParaRPr lang="pt-BR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t-BR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Equações de chuva utilizadas: </a:t>
            </a:r>
            <a:r>
              <a:rPr lang="pt-BR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Oliveira et al., (2005</a:t>
            </a:r>
            <a:r>
              <a:rPr lang="pt-BR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just">
              <a:spcBef>
                <a:spcPts val="0"/>
              </a:spcBef>
              <a:buNone/>
            </a:pPr>
            <a:endParaRPr lang="pt-BR" sz="2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2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2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pt-B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Aporé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GO</a:t>
            </a:r>
            <a:endParaRPr lang="pt-BR" sz="16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2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pt-BR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MÉTODO RACIONAL MODIFICADO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(EUCLYDES; PICCOLO, 1987).</a:t>
            </a:r>
          </a:p>
          <a:p>
            <a:pPr marL="0" indent="0" algn="just">
              <a:spcBef>
                <a:spcPts val="0"/>
              </a:spcBef>
              <a:buNone/>
            </a:pPr>
            <a:endParaRPr lang="pt-BR" sz="2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Qmax </a:t>
            </a: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CiA/3,6</a:t>
            </a:r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l-G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endParaRPr lang="pt-BR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pt-BR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l-G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θ </a:t>
            </a:r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l-GR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0,278 - 0,00034 </a:t>
            </a:r>
            <a:r>
              <a:rPr lang="pt-BR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pt-BR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(</a:t>
            </a:r>
            <a:r>
              <a:rPr lang="pt-BR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Coeficiente de retardamento adimensional)</a:t>
            </a:r>
          </a:p>
          <a:p>
            <a:pPr marL="0" indent="0" algn="just">
              <a:spcBef>
                <a:spcPts val="0"/>
              </a:spcBef>
              <a:buNone/>
            </a:pPr>
            <a:endParaRPr lang="pt-BR" sz="2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Espaço Reservado para Conteúdo 5"/>
          <p:cNvPicPr/>
          <p:nvPr/>
        </p:nvPicPr>
        <p:blipFill rotWithShape="1">
          <a:blip r:embed="rId3"/>
          <a:srcRect l="37106" t="37477" r="51590" b="54411"/>
          <a:stretch/>
        </p:blipFill>
        <p:spPr bwMode="auto">
          <a:xfrm>
            <a:off x="539552" y="4293096"/>
            <a:ext cx="2304256" cy="8640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Espaço Reservado para Conteúdo 3"/>
          <p:cNvPicPr/>
          <p:nvPr/>
        </p:nvPicPr>
        <p:blipFill rotWithShape="1">
          <a:blip r:embed="rId4"/>
          <a:srcRect l="37290" t="44656" r="51061" b="47802"/>
          <a:stretch/>
        </p:blipFill>
        <p:spPr bwMode="auto">
          <a:xfrm>
            <a:off x="3254888" y="4293096"/>
            <a:ext cx="2060540" cy="8640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Espaço Reservado para Conteúdo 3"/>
          <p:cNvPicPr/>
          <p:nvPr/>
        </p:nvPicPr>
        <p:blipFill rotWithShape="1">
          <a:blip r:embed="rId3"/>
          <a:srcRect l="37153" t="50568" r="50988" b="42090"/>
          <a:stretch/>
        </p:blipFill>
        <p:spPr bwMode="auto">
          <a:xfrm>
            <a:off x="6012228" y="4309209"/>
            <a:ext cx="2088232" cy="774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352928" cy="648072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pt-BR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CALCULAR O COEFICIENTE DE ESCOAMENTO SUPERFICIAL</a:t>
            </a:r>
            <a:endParaRPr lang="pt-BR" sz="2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47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9750" y="692150"/>
            <a:ext cx="8183563" cy="1052513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t-BR" sz="4000" dirty="0" smtClean="0">
                <a:solidFill>
                  <a:srgbClr val="C00000"/>
                </a:solidFill>
              </a:rPr>
              <a:t>ELABORAR O MAPA DE USO E OCUPAÇÃO ATUAL DAS TERRAS</a:t>
            </a:r>
          </a:p>
        </p:txBody>
      </p:sp>
      <p:sp>
        <p:nvSpPr>
          <p:cNvPr id="42598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611188" y="1773238"/>
            <a:ext cx="8183562" cy="4187825"/>
          </a:xfrm>
        </p:spPr>
        <p:txBody>
          <a:bodyPr>
            <a:normAutofit fontScale="85000" lnSpcReduction="20000"/>
          </a:bodyPr>
          <a:lstStyle/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t-BR" sz="2000" b="1" dirty="0" smtClean="0"/>
              <a:t>                                                              </a:t>
            </a:r>
          </a:p>
          <a:p>
            <a:pPr marL="265176" indent="-265176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t-BR" sz="2000" b="1" dirty="0" smtClean="0"/>
              <a:t>CLASSES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pt-BR" sz="2000" b="1" dirty="0" smtClean="0"/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t-BR" sz="2000" dirty="0" smtClean="0"/>
              <a:t> </a:t>
            </a:r>
            <a:r>
              <a:rPr lang="pt-BR" sz="2000" b="1" dirty="0" smtClean="0"/>
              <a:t>I – </a:t>
            </a:r>
            <a:r>
              <a:rPr lang="pt-BR" sz="2000" b="1" dirty="0" err="1" smtClean="0"/>
              <a:t>cob</a:t>
            </a:r>
            <a:r>
              <a:rPr lang="pt-BR" sz="2000" b="1" dirty="0" smtClean="0"/>
              <a:t>. vegetal de baixo a médio porte, com uso intensivo (culturas anuais, estradas, áreas urbanizadas) – </a:t>
            </a:r>
            <a:r>
              <a:rPr lang="pt-BR" sz="2000" b="1" dirty="0" smtClean="0">
                <a:solidFill>
                  <a:srgbClr val="FF0000"/>
                </a:solidFill>
              </a:rPr>
              <a:t>alto potencial erosivo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pt-BR" sz="2000" b="1" dirty="0" smtClean="0"/>
          </a:p>
          <a:p>
            <a:pPr marL="265176" indent="-265176">
              <a:lnSpc>
                <a:spcPct val="80000"/>
              </a:lnSpc>
              <a:buNone/>
              <a:defRPr/>
            </a:pPr>
            <a:r>
              <a:rPr lang="pt-BR" sz="2000" b="1" dirty="0" smtClean="0"/>
              <a:t>II – </a:t>
            </a:r>
            <a:r>
              <a:rPr lang="pt-BR" sz="2000" b="1" dirty="0" err="1" smtClean="0"/>
              <a:t>cob</a:t>
            </a:r>
            <a:r>
              <a:rPr lang="pt-BR" sz="2000" b="1" dirty="0" smtClean="0"/>
              <a:t>. vegetal de baixo a médio porte, com atividade antrópica moderada (</a:t>
            </a:r>
            <a:r>
              <a:rPr lang="pt-BR" sz="2000" b="1" dirty="0" err="1" smtClean="0"/>
              <a:t>cana-de-açúcar,pastagens</a:t>
            </a:r>
            <a:r>
              <a:rPr lang="pt-BR" sz="2000" b="1" dirty="0" smtClean="0"/>
              <a:t>)</a:t>
            </a:r>
            <a:r>
              <a:rPr lang="pt-BR" sz="2000" b="1" dirty="0">
                <a:solidFill>
                  <a:srgbClr val="FF0000"/>
                </a:solidFill>
              </a:rPr>
              <a:t> </a:t>
            </a:r>
            <a:r>
              <a:rPr lang="pt-BR" sz="2000" b="1" dirty="0" smtClean="0">
                <a:solidFill>
                  <a:srgbClr val="FF0000"/>
                </a:solidFill>
              </a:rPr>
              <a:t>- médio </a:t>
            </a:r>
            <a:r>
              <a:rPr lang="pt-BR" sz="2000" b="1" dirty="0">
                <a:solidFill>
                  <a:srgbClr val="FF0000"/>
                </a:solidFill>
              </a:rPr>
              <a:t>potencial erosivo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pt-BR" sz="2000" b="1" dirty="0" smtClean="0"/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pt-BR" sz="2000" b="1" dirty="0" smtClean="0"/>
          </a:p>
          <a:p>
            <a:pPr marL="265176" indent="-265176">
              <a:lnSpc>
                <a:spcPct val="80000"/>
              </a:lnSpc>
              <a:buNone/>
              <a:defRPr/>
            </a:pPr>
            <a:r>
              <a:rPr lang="pt-BR" sz="2000" b="1" dirty="0" smtClean="0"/>
              <a:t>III - </a:t>
            </a:r>
            <a:r>
              <a:rPr lang="pt-BR" sz="2000" b="1" dirty="0" err="1" smtClean="0"/>
              <a:t>cob</a:t>
            </a:r>
            <a:r>
              <a:rPr lang="pt-BR" sz="2000" b="1" dirty="0" smtClean="0"/>
              <a:t>. vegetal de baixo a médio porte, com atividade antrópica reduzida (pasto sujo e campo cerrado) -</a:t>
            </a:r>
            <a:r>
              <a:rPr lang="pt-BR" sz="2000" b="1" dirty="0" smtClean="0">
                <a:solidFill>
                  <a:srgbClr val="FF0000"/>
                </a:solidFill>
              </a:rPr>
              <a:t> baixo </a:t>
            </a:r>
            <a:r>
              <a:rPr lang="pt-BR" sz="2000" b="1" dirty="0">
                <a:solidFill>
                  <a:srgbClr val="FF0000"/>
                </a:solidFill>
              </a:rPr>
              <a:t>potencial erosivo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pt-BR" sz="2000" b="1" dirty="0" smtClean="0"/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pt-BR" sz="2000" b="1" dirty="0" smtClean="0"/>
          </a:p>
          <a:p>
            <a:pPr marL="265176" indent="-265176">
              <a:lnSpc>
                <a:spcPct val="80000"/>
              </a:lnSpc>
              <a:buNone/>
              <a:defRPr/>
            </a:pPr>
            <a:r>
              <a:rPr lang="pt-BR" sz="2000" b="1" dirty="0" smtClean="0"/>
              <a:t>IV - </a:t>
            </a:r>
            <a:r>
              <a:rPr lang="pt-BR" sz="2000" b="1" dirty="0" err="1" smtClean="0"/>
              <a:t>cob</a:t>
            </a:r>
            <a:r>
              <a:rPr lang="pt-BR" sz="2000" b="1" dirty="0" smtClean="0"/>
              <a:t>. vegetal de alto a médio porte, com atividade antrópica reduzida (reflorestamento, capoeirão, florestas) - </a:t>
            </a:r>
            <a:r>
              <a:rPr lang="pt-BR" sz="2000" b="1" smtClean="0">
                <a:solidFill>
                  <a:srgbClr val="FF0000"/>
                </a:solidFill>
              </a:rPr>
              <a:t>muito baixo potencial </a:t>
            </a:r>
            <a:r>
              <a:rPr lang="pt-BR" sz="2000" b="1" dirty="0">
                <a:solidFill>
                  <a:srgbClr val="FF0000"/>
                </a:solidFill>
              </a:rPr>
              <a:t>erosivo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pt-BR" sz="2000" b="1" dirty="0" smtClean="0"/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pt-BR" sz="2000" b="1" dirty="0" smtClean="0"/>
          </a:p>
          <a:p>
            <a:pPr marL="265176" indent="-265176">
              <a:lnSpc>
                <a:spcPct val="80000"/>
              </a:lnSpc>
              <a:buNone/>
              <a:defRPr/>
            </a:pPr>
            <a:r>
              <a:rPr lang="pt-BR" sz="2000" b="1" dirty="0" smtClean="0"/>
              <a:t>V – espelhos d’ água e várzeas, cujo potencial erosivo pode ser considerado nulo. </a:t>
            </a:r>
            <a:r>
              <a:rPr lang="pt-BR" sz="2000" b="1" dirty="0" smtClean="0">
                <a:solidFill>
                  <a:srgbClr val="FF0000"/>
                </a:solidFill>
              </a:rPr>
              <a:t>nulo </a:t>
            </a:r>
            <a:r>
              <a:rPr lang="pt-BR" sz="2000" b="1" dirty="0">
                <a:solidFill>
                  <a:srgbClr val="FF0000"/>
                </a:solidFill>
              </a:rPr>
              <a:t>potencial erosivo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pt-BR" sz="2000" b="1" dirty="0" smtClean="0"/>
          </a:p>
        </p:txBody>
      </p:sp>
      <p:sp>
        <p:nvSpPr>
          <p:cNvPr id="425988" name="Text Box 4"/>
          <p:cNvSpPr txBox="1">
            <a:spLocks noChangeArrowheads="1"/>
          </p:cNvSpPr>
          <p:nvPr/>
        </p:nvSpPr>
        <p:spPr bwMode="auto">
          <a:xfrm>
            <a:off x="5508104" y="5589528"/>
            <a:ext cx="34783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Fonte: </a:t>
            </a:r>
            <a:r>
              <a:rPr lang="pt-BR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adap</a:t>
            </a:r>
            <a:r>
              <a:rPr lang="pt-BR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 de Salomão</a:t>
            </a:r>
            <a:r>
              <a:rPr lang="pt-BR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pt-BR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2010)</a:t>
            </a:r>
            <a:endParaRPr lang="pt-BR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10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5" y="116632"/>
            <a:ext cx="8928992" cy="706090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accent2"/>
                </a:solidFill>
              </a:rPr>
              <a:t>PERDAS POR EROSÃO</a:t>
            </a:r>
            <a:endParaRPr lang="pt-BR" b="1" dirty="0">
              <a:solidFill>
                <a:schemeClr val="accent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5" y="961437"/>
            <a:ext cx="8928992" cy="4123748"/>
          </a:xfrm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algn="ctr">
              <a:spcBef>
                <a:spcPct val="0"/>
              </a:spcBef>
              <a:buNone/>
            </a:pPr>
            <a:r>
              <a:rPr lang="pt-BR" b="1" dirty="0" smtClean="0">
                <a:solidFill>
                  <a:schemeClr val="accent2"/>
                </a:solidFill>
              </a:rPr>
              <a:t>Perda de 75 </a:t>
            </a:r>
            <a:r>
              <a:rPr lang="pt-BR" b="1" dirty="0">
                <a:solidFill>
                  <a:schemeClr val="accent2"/>
                </a:solidFill>
              </a:rPr>
              <a:t>bilhões de </a:t>
            </a:r>
            <a:r>
              <a:rPr lang="pt-BR" b="1" dirty="0" smtClean="0">
                <a:solidFill>
                  <a:schemeClr val="accent2"/>
                </a:solidFill>
              </a:rPr>
              <a:t>t </a:t>
            </a:r>
            <a:r>
              <a:rPr lang="pt-BR" b="1" dirty="0">
                <a:solidFill>
                  <a:schemeClr val="accent2"/>
                </a:solidFill>
              </a:rPr>
              <a:t>de solo </a:t>
            </a:r>
            <a:r>
              <a:rPr lang="pt-BR" b="1" dirty="0" smtClean="0">
                <a:solidFill>
                  <a:schemeClr val="accent2"/>
                </a:solidFill>
              </a:rPr>
              <a:t>por ano</a:t>
            </a:r>
            <a:r>
              <a:rPr lang="pt-BR" dirty="0" smtClean="0">
                <a:solidFill>
                  <a:srgbClr val="FF0000"/>
                </a:solidFill>
              </a:rPr>
              <a:t> </a:t>
            </a:r>
            <a:r>
              <a:rPr lang="pt-BR" dirty="0" smtClean="0"/>
              <a:t>são </a:t>
            </a:r>
            <a:r>
              <a:rPr lang="pt-BR" dirty="0"/>
              <a:t>erodidos </a:t>
            </a:r>
            <a:r>
              <a:rPr lang="pt-BR" dirty="0" smtClean="0"/>
              <a:t>no mundo </a:t>
            </a:r>
            <a:r>
              <a:rPr lang="pt-BR" sz="2100" dirty="0" smtClean="0"/>
              <a:t>(</a:t>
            </a:r>
            <a:r>
              <a:rPr lang="pt-BR" sz="2100" dirty="0"/>
              <a:t>DURAN </a:t>
            </a:r>
            <a:r>
              <a:rPr lang="pt-BR" sz="2100" dirty="0" smtClean="0"/>
              <a:t>ZUAZO e </a:t>
            </a:r>
            <a:r>
              <a:rPr lang="pt-BR" sz="2100" dirty="0"/>
              <a:t>RODRIGUEZ PLEGUEZUELO, </a:t>
            </a:r>
            <a:r>
              <a:rPr lang="pt-BR" sz="2100" dirty="0" smtClean="0"/>
              <a:t>2008) (1).</a:t>
            </a:r>
            <a:r>
              <a:rPr lang="pt-BR" altLang="pt-BR" sz="2400" b="1" dirty="0">
                <a:solidFill>
                  <a:srgbClr val="FF0000"/>
                </a:solidFill>
              </a:rPr>
              <a:t> </a:t>
            </a:r>
            <a:r>
              <a:rPr lang="pt-BR" altLang="pt-BR" sz="3100" dirty="0"/>
              <a:t>Dos solos cultivados </a:t>
            </a:r>
            <a:r>
              <a:rPr lang="pt-BR" altLang="pt-BR" sz="3100" dirty="0">
                <a:solidFill>
                  <a:srgbClr val="C00000"/>
                </a:solidFill>
              </a:rPr>
              <a:t>33% (460 </a:t>
            </a:r>
            <a:r>
              <a:rPr lang="pt-BR" altLang="pt-BR" sz="3100" dirty="0" err="1">
                <a:solidFill>
                  <a:srgbClr val="C00000"/>
                </a:solidFill>
              </a:rPr>
              <a:t>Mha</a:t>
            </a:r>
            <a:r>
              <a:rPr lang="pt-BR" altLang="pt-BR" sz="3100" dirty="0">
                <a:solidFill>
                  <a:srgbClr val="C00000"/>
                </a:solidFill>
              </a:rPr>
              <a:t>) estão </a:t>
            </a:r>
            <a:r>
              <a:rPr lang="pt-BR" altLang="pt-BR" sz="3100" dirty="0" smtClean="0">
                <a:solidFill>
                  <a:srgbClr val="C00000"/>
                </a:solidFill>
              </a:rPr>
              <a:t>degradados</a:t>
            </a:r>
            <a:r>
              <a:rPr lang="pt-BR" altLang="pt-BR" sz="2400" b="1" dirty="0" smtClean="0">
                <a:solidFill>
                  <a:srgbClr val="00B050"/>
                </a:solidFill>
              </a:rPr>
              <a:t>  </a:t>
            </a:r>
            <a:r>
              <a:rPr lang="pt-BR" altLang="pt-BR" sz="1600" b="1" dirty="0" smtClean="0">
                <a:solidFill>
                  <a:srgbClr val="00B050"/>
                </a:solidFill>
              </a:rPr>
              <a:t>(</a:t>
            </a:r>
            <a:r>
              <a:rPr lang="pt-BR" altLang="pt-BR" sz="1600" b="1" dirty="0">
                <a:solidFill>
                  <a:srgbClr val="00B050"/>
                </a:solidFill>
              </a:rPr>
              <a:t>LAL,2011)</a:t>
            </a:r>
            <a:r>
              <a:rPr lang="pt-BR" altLang="pt-BR" sz="2400" b="1" dirty="0">
                <a:solidFill>
                  <a:srgbClr val="00B050"/>
                </a:solidFill>
              </a:rPr>
              <a:t> </a:t>
            </a:r>
          </a:p>
          <a:p>
            <a:endParaRPr lang="pt-BR" sz="2100" dirty="0" smtClean="0"/>
          </a:p>
          <a:p>
            <a:r>
              <a:rPr lang="pt-BR" b="1" dirty="0" smtClean="0">
                <a:solidFill>
                  <a:schemeClr val="accent2"/>
                </a:solidFill>
              </a:rPr>
              <a:t>No Brasil a perda é de 600 milhões de t/ano de solo agricultável </a:t>
            </a:r>
            <a:r>
              <a:rPr lang="pt-BR" sz="2100" dirty="0" smtClean="0"/>
              <a:t>(VEIGA FILHO et al., 1992) (2);</a:t>
            </a:r>
          </a:p>
          <a:p>
            <a:pPr marL="0" indent="0">
              <a:buNone/>
            </a:pPr>
            <a:endParaRPr lang="pt-BR" dirty="0" smtClean="0"/>
          </a:p>
          <a:p>
            <a:r>
              <a:rPr lang="pt-BR" dirty="0" smtClean="0"/>
              <a:t>Em São Paulo é de </a:t>
            </a:r>
            <a:r>
              <a:rPr lang="pt-BR" b="1" dirty="0" smtClean="0">
                <a:solidFill>
                  <a:schemeClr val="accent2"/>
                </a:solidFill>
              </a:rPr>
              <a:t>194 </a:t>
            </a:r>
            <a:r>
              <a:rPr lang="pt-BR" b="1" dirty="0">
                <a:solidFill>
                  <a:schemeClr val="accent2"/>
                </a:solidFill>
              </a:rPr>
              <a:t>milhões de </a:t>
            </a:r>
            <a:r>
              <a:rPr lang="pt-BR" b="1" dirty="0" smtClean="0">
                <a:solidFill>
                  <a:schemeClr val="accent2"/>
                </a:solidFill>
              </a:rPr>
              <a:t>t por ano </a:t>
            </a:r>
            <a:r>
              <a:rPr lang="pt-BR" sz="2100" dirty="0" smtClean="0"/>
              <a:t>(VEIGA </a:t>
            </a:r>
            <a:r>
              <a:rPr lang="pt-BR" sz="2100" dirty="0"/>
              <a:t>FILHO </a:t>
            </a:r>
            <a:r>
              <a:rPr lang="pt-BR" sz="2100" dirty="0" smtClean="0"/>
              <a:t>et al</a:t>
            </a:r>
            <a:r>
              <a:rPr lang="pt-BR" sz="2100" dirty="0"/>
              <a:t>., 1992</a:t>
            </a:r>
            <a:r>
              <a:rPr lang="pt-BR" sz="2100" dirty="0" smtClean="0"/>
              <a:t>) (2)</a:t>
            </a:r>
            <a:r>
              <a:rPr lang="pt-BR" dirty="0" smtClean="0"/>
              <a:t>. </a:t>
            </a:r>
          </a:p>
          <a:p>
            <a:endParaRPr lang="pt-BR" dirty="0" smtClean="0"/>
          </a:p>
          <a:p>
            <a:r>
              <a:rPr lang="pt-BR" dirty="0" smtClean="0"/>
              <a:t>Pimentel </a:t>
            </a:r>
            <a:r>
              <a:rPr lang="pt-BR" dirty="0"/>
              <a:t>(2006</a:t>
            </a:r>
            <a:r>
              <a:rPr lang="pt-BR" dirty="0" smtClean="0"/>
              <a:t>) </a:t>
            </a:r>
            <a:r>
              <a:rPr lang="pt-BR" sz="2600" dirty="0" smtClean="0"/>
              <a:t>(3) </a:t>
            </a:r>
            <a:r>
              <a:rPr lang="pt-BR" dirty="0" smtClean="0"/>
              <a:t>afirma que </a:t>
            </a:r>
            <a:r>
              <a:rPr lang="pt-BR" b="1" dirty="0">
                <a:solidFill>
                  <a:schemeClr val="accent2"/>
                </a:solidFill>
              </a:rPr>
              <a:t>as atuais taxas de erosão do solo </a:t>
            </a:r>
            <a:r>
              <a:rPr lang="pt-BR" b="1" dirty="0" smtClean="0">
                <a:solidFill>
                  <a:schemeClr val="accent2"/>
                </a:solidFill>
              </a:rPr>
              <a:t>no mundo são insustentáveis</a:t>
            </a:r>
            <a:r>
              <a:rPr lang="pt-BR" dirty="0" smtClean="0"/>
              <a:t> e lembra que há tendência </a:t>
            </a:r>
            <a:r>
              <a:rPr lang="pt-BR" dirty="0"/>
              <a:t>de </a:t>
            </a:r>
            <a:r>
              <a:rPr lang="pt-BR" dirty="0" smtClean="0"/>
              <a:t>aumento </a:t>
            </a:r>
            <a:r>
              <a:rPr lang="pt-BR" dirty="0"/>
              <a:t>significativo </a:t>
            </a:r>
            <a:r>
              <a:rPr lang="pt-BR" dirty="0" smtClean="0"/>
              <a:t>devido </a:t>
            </a:r>
            <a:r>
              <a:rPr lang="pt-BR" dirty="0"/>
              <a:t>as mudanças no uso </a:t>
            </a:r>
            <a:r>
              <a:rPr lang="pt-BR" dirty="0" smtClean="0"/>
              <a:t>das terras </a:t>
            </a:r>
            <a:r>
              <a:rPr lang="pt-BR" dirty="0"/>
              <a:t>e </a:t>
            </a:r>
            <a:r>
              <a:rPr lang="pt-BR" dirty="0" smtClean="0"/>
              <a:t>das características das precipitações.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375523" y="5373216"/>
            <a:ext cx="86409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pt-BR" sz="1400" dirty="0" smtClean="0"/>
              <a:t>DURAN </a:t>
            </a:r>
            <a:r>
              <a:rPr lang="pt-BR" sz="1400" dirty="0"/>
              <a:t>ZUAZO, V. H.; RODRIGUEZ PLEGUEZUELO, C. R. Soil-</a:t>
            </a:r>
            <a:r>
              <a:rPr lang="pt-BR" sz="1400" dirty="0" err="1"/>
              <a:t>erosion</a:t>
            </a:r>
            <a:r>
              <a:rPr lang="pt-BR" sz="1400" dirty="0"/>
              <a:t> and </a:t>
            </a:r>
            <a:r>
              <a:rPr lang="pt-BR" sz="1400" dirty="0" err="1"/>
              <a:t>runoff</a:t>
            </a:r>
            <a:r>
              <a:rPr lang="pt-BR" sz="1400" dirty="0"/>
              <a:t> </a:t>
            </a:r>
            <a:r>
              <a:rPr lang="pt-BR" sz="1400" dirty="0" err="1"/>
              <a:t>prevention</a:t>
            </a:r>
            <a:r>
              <a:rPr lang="pt-BR" sz="1400" dirty="0"/>
              <a:t> </a:t>
            </a:r>
            <a:r>
              <a:rPr lang="pt-BR" sz="1400" dirty="0" err="1"/>
              <a:t>by</a:t>
            </a:r>
            <a:r>
              <a:rPr lang="pt-BR" sz="1400" dirty="0"/>
              <a:t> </a:t>
            </a:r>
            <a:r>
              <a:rPr lang="pt-BR" sz="1400" dirty="0" err="1" smtClean="0"/>
              <a:t>plant</a:t>
            </a:r>
            <a:r>
              <a:rPr lang="pt-BR" sz="1400" dirty="0" smtClean="0"/>
              <a:t> </a:t>
            </a:r>
            <a:r>
              <a:rPr lang="en-US" sz="1400" dirty="0" smtClean="0"/>
              <a:t>covers</a:t>
            </a:r>
            <a:r>
              <a:rPr lang="en-US" sz="1400" dirty="0"/>
              <a:t>: a review. </a:t>
            </a:r>
            <a:r>
              <a:rPr lang="en-US" sz="1400" b="1" dirty="0" err="1"/>
              <a:t>Agron</a:t>
            </a:r>
            <a:r>
              <a:rPr lang="en-US" sz="1400" b="1" dirty="0"/>
              <a:t>. Sustain. Dev.</a:t>
            </a:r>
            <a:r>
              <a:rPr lang="en-US" sz="1400" dirty="0"/>
              <a:t>, v. 28, p. 65–86, </a:t>
            </a:r>
            <a:r>
              <a:rPr lang="en-US" sz="1400" dirty="0" smtClean="0"/>
              <a:t>2008; </a:t>
            </a:r>
          </a:p>
          <a:p>
            <a:pPr marL="342900" indent="-342900">
              <a:buAutoNum type="arabicParenBoth"/>
            </a:pPr>
            <a:r>
              <a:rPr lang="pt-BR" sz="1400" dirty="0" smtClean="0"/>
              <a:t>(2) VEIGA </a:t>
            </a:r>
            <a:r>
              <a:rPr lang="pt-BR" sz="1400" dirty="0"/>
              <a:t>FILHO, A. </a:t>
            </a:r>
            <a:r>
              <a:rPr lang="pt-BR" sz="1400" dirty="0" smtClean="0"/>
              <a:t>A. et al Análise de </a:t>
            </a:r>
            <a:r>
              <a:rPr lang="pt-BR" sz="1400" dirty="0"/>
              <a:t>investimentos em adoção de tecnologias e conservação do solo no estado de São Paulo. </a:t>
            </a:r>
            <a:r>
              <a:rPr lang="pt-BR" sz="1400" b="1" dirty="0"/>
              <a:t>Agricultura em </a:t>
            </a:r>
            <a:r>
              <a:rPr lang="pt-BR" sz="1400" b="1" dirty="0" smtClean="0"/>
              <a:t>São Paulo</a:t>
            </a:r>
            <a:r>
              <a:rPr lang="pt-BR" sz="1400" dirty="0"/>
              <a:t>, v. 39, n. 1, p. 133-154, </a:t>
            </a:r>
            <a:r>
              <a:rPr lang="pt-BR" sz="1400" dirty="0" smtClean="0"/>
              <a:t>1992; </a:t>
            </a:r>
          </a:p>
          <a:p>
            <a:pPr marL="342900" indent="-342900">
              <a:buAutoNum type="arabicParenBoth"/>
            </a:pPr>
            <a:r>
              <a:rPr lang="pt-BR" sz="1400" dirty="0" smtClean="0"/>
              <a:t>(3)</a:t>
            </a:r>
            <a:r>
              <a:rPr lang="en-US" sz="1400" dirty="0"/>
              <a:t> PIMENTEL, D. Soil erosion: a food and environmental threat. </a:t>
            </a:r>
            <a:r>
              <a:rPr lang="en-US" sz="1400" b="1" dirty="0"/>
              <a:t>Environ Develop Sustain</a:t>
            </a:r>
            <a:r>
              <a:rPr lang="en-US" sz="1400" dirty="0"/>
              <a:t>, v. 8, p.119–137, 2006.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10412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5580063" y="2205038"/>
            <a:ext cx="3024187" cy="2663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13699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2400" b="1" dirty="0" smtClean="0">
                <a:solidFill>
                  <a:srgbClr val="C00000"/>
                </a:solidFill>
              </a:rPr>
              <a:t>PROCEDER À AVALIAÇÃO E MAPEAMENTO DA SUSCETIBILIDADE À EROSÃO LAMINAR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250825" y="2060575"/>
            <a:ext cx="3563938" cy="379413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/>
              <a:t>MAPA DE ERODIBILIDADE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539750" y="4149725"/>
            <a:ext cx="2813050" cy="379413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/>
              <a:t>MAPA DE DECLIVIDADE</a:t>
            </a:r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2592388" y="2924175"/>
            <a:ext cx="2447925" cy="92868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/>
              <a:t>MAPA PRELIMINAR DE</a:t>
            </a:r>
          </a:p>
          <a:p>
            <a:pPr eaLnBrk="1" hangingPunct="1"/>
            <a:r>
              <a:rPr lang="pt-BR"/>
              <a:t>SUSCETIBILIDADE</a:t>
            </a:r>
          </a:p>
        </p:txBody>
      </p:sp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6084888" y="1989138"/>
            <a:ext cx="2016125" cy="65405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/>
              <a:t>MAPA DE EROSIVIDADE</a:t>
            </a:r>
          </a:p>
        </p:txBody>
      </p:sp>
      <p:sp>
        <p:nvSpPr>
          <p:cNvPr id="76808" name="Text Box 8"/>
          <p:cNvSpPr txBox="1">
            <a:spLocks noChangeArrowheads="1"/>
          </p:cNvSpPr>
          <p:nvPr/>
        </p:nvSpPr>
        <p:spPr bwMode="auto">
          <a:xfrm>
            <a:off x="6372225" y="3284538"/>
            <a:ext cx="1606550" cy="379412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b="1"/>
              <a:t>MAPA FINAL</a:t>
            </a:r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6084888" y="4508500"/>
            <a:ext cx="2000250" cy="65405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/>
              <a:t>COMPRIMENTO </a:t>
            </a:r>
          </a:p>
          <a:p>
            <a:pPr eaLnBrk="1" hangingPunct="1"/>
            <a:r>
              <a:rPr lang="pt-BR"/>
              <a:t>DE ENCOSTAS</a:t>
            </a:r>
          </a:p>
        </p:txBody>
      </p:sp>
      <p:sp>
        <p:nvSpPr>
          <p:cNvPr id="76810" name="Line 10"/>
          <p:cNvSpPr>
            <a:spLocks noChangeShapeType="1"/>
          </p:cNvSpPr>
          <p:nvPr/>
        </p:nvSpPr>
        <p:spPr bwMode="auto">
          <a:xfrm>
            <a:off x="1331913" y="2420938"/>
            <a:ext cx="0" cy="1871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6811" name="Line 11"/>
          <p:cNvSpPr>
            <a:spLocks noChangeShapeType="1"/>
          </p:cNvSpPr>
          <p:nvPr/>
        </p:nvSpPr>
        <p:spPr bwMode="auto">
          <a:xfrm>
            <a:off x="1295400" y="3284538"/>
            <a:ext cx="12969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6812" name="Line 12"/>
          <p:cNvSpPr>
            <a:spLocks noChangeShapeType="1"/>
          </p:cNvSpPr>
          <p:nvPr/>
        </p:nvSpPr>
        <p:spPr bwMode="auto">
          <a:xfrm>
            <a:off x="5076825" y="3429000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6813" name="Line 13"/>
          <p:cNvSpPr>
            <a:spLocks noChangeShapeType="1"/>
          </p:cNvSpPr>
          <p:nvPr/>
        </p:nvSpPr>
        <p:spPr bwMode="auto">
          <a:xfrm>
            <a:off x="7956550" y="3500438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508104" y="5589528"/>
            <a:ext cx="34783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2000" dirty="0" smtClean="0"/>
              <a:t>Fonte: </a:t>
            </a:r>
            <a:r>
              <a:rPr lang="pt-BR" sz="2000" dirty="0" err="1" smtClean="0"/>
              <a:t>adap</a:t>
            </a:r>
            <a:r>
              <a:rPr lang="pt-BR" sz="2000" dirty="0" smtClean="0"/>
              <a:t>. de Salomão</a:t>
            </a:r>
            <a:r>
              <a:rPr lang="pt-BR" sz="2000" dirty="0"/>
              <a:t>, </a:t>
            </a:r>
            <a:r>
              <a:rPr lang="pt-BR" sz="2000" dirty="0" smtClean="0"/>
              <a:t>2010)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52518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9750" y="476250"/>
            <a:ext cx="8183563" cy="1052513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dirty="0" smtClean="0">
                <a:solidFill>
                  <a:srgbClr val="C00000"/>
                </a:solidFill>
              </a:rPr>
              <a:t>SUSCETIBILIDADE À EROSÃO LINEAR</a:t>
            </a:r>
          </a:p>
        </p:txBody>
      </p:sp>
      <p:sp>
        <p:nvSpPr>
          <p:cNvPr id="43520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95288" y="2205038"/>
            <a:ext cx="8183562" cy="4187825"/>
          </a:xfrm>
        </p:spPr>
        <p:txBody>
          <a:bodyPr>
            <a:normAutofit fontScale="70000" lnSpcReduction="20000"/>
          </a:bodyPr>
          <a:lstStyle/>
          <a:p>
            <a:pPr marL="265176" indent="-265176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pt-BR" dirty="0" smtClean="0"/>
              <a:t>AVALIAR CONFORME OS MESMOS FATORES DA EROSÃO LAMINAR </a:t>
            </a:r>
            <a:r>
              <a:rPr lang="pt-BR" sz="4600" dirty="0" smtClean="0"/>
              <a:t>+</a:t>
            </a:r>
            <a:r>
              <a:rPr lang="pt-BR" dirty="0" smtClean="0"/>
              <a:t>   ENXURRADA MÁXIMA (MÉTODO RACIONAL)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t-BR" dirty="0" smtClean="0"/>
              <a:t>                       </a:t>
            </a:r>
          </a:p>
          <a:p>
            <a:pPr marL="265176" indent="-265176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t-BR" dirty="0" smtClean="0"/>
              <a:t> </a:t>
            </a:r>
            <a:r>
              <a:rPr lang="pt-BR" b="1" dirty="0" smtClean="0">
                <a:solidFill>
                  <a:schemeClr val="accent2"/>
                </a:solidFill>
              </a:rPr>
              <a:t>Q = (CIA/360)</a:t>
            </a:r>
            <a:r>
              <a:rPr lang="pt-BR" dirty="0" smtClean="0"/>
              <a:t> 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t-BR" dirty="0" smtClean="0"/>
              <a:t>                                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t-BR" dirty="0" smtClean="0"/>
              <a:t> onde: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t-BR" sz="1600" dirty="0" smtClean="0"/>
              <a:t>                                     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t-BR" sz="1600" dirty="0" smtClean="0">
                <a:latin typeface="Arial" pitchFamily="34" charset="0"/>
                <a:cs typeface="Arial" pitchFamily="34" charset="0"/>
              </a:rPr>
              <a:t>                                          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Q = ENXURRADA MÁXIMA (M</a:t>
            </a: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/S)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pt-BR" sz="2000" b="1" dirty="0" smtClean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pt-BR" sz="2000" b="1" dirty="0">
              <a:latin typeface="Arial" pitchFamily="34" charset="0"/>
              <a:cs typeface="Arial" pitchFamily="34" charset="0"/>
            </a:endParaRP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                                 C = COEFICIENTE DE ESCORRIMENTO (FUNÇAO DA    </a:t>
            </a:r>
          </a:p>
          <a:p>
            <a:pPr marL="265176" indent="-265176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   DECLIVIDADE E COBERTURA</a:t>
            </a:r>
          </a:p>
          <a:p>
            <a:pPr marL="265176" indent="-265176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pt-BR" sz="2000" b="1" dirty="0" smtClean="0">
              <a:latin typeface="Arial" pitchFamily="34" charset="0"/>
              <a:cs typeface="Arial" pitchFamily="34" charset="0"/>
            </a:endParaRPr>
          </a:p>
          <a:p>
            <a:pPr marL="265176" indent="-265176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I = INTENSIDADE MÁXIMA DE CHUVA (MM/H</a:t>
            </a: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-1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265176" indent="-265176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A = ÁREA DA BACIA COLETORA.</a:t>
            </a:r>
          </a:p>
          <a:p>
            <a:pPr marL="265176" indent="-265176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    </a:t>
            </a:r>
            <a:endParaRPr lang="pt-BR" dirty="0" smtClean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508104" y="6192808"/>
            <a:ext cx="34783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2000" dirty="0" smtClean="0"/>
              <a:t>Fonte: </a:t>
            </a:r>
            <a:r>
              <a:rPr lang="pt-BR" sz="2000" dirty="0" err="1" smtClean="0"/>
              <a:t>adap</a:t>
            </a:r>
            <a:r>
              <a:rPr lang="pt-BR" sz="2000" dirty="0" smtClean="0"/>
              <a:t>. de Salomão</a:t>
            </a:r>
            <a:r>
              <a:rPr lang="pt-BR" sz="2000" dirty="0"/>
              <a:t>, </a:t>
            </a:r>
            <a:r>
              <a:rPr lang="pt-BR" sz="2000" dirty="0" smtClean="0"/>
              <a:t>2010)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7345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2564904"/>
            <a:ext cx="8229600" cy="1143000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C00000"/>
                </a:solidFill>
              </a:rPr>
              <a:t>Exemplos</a:t>
            </a:r>
            <a:br>
              <a:rPr lang="pt-BR" b="1" dirty="0" smtClean="0">
                <a:solidFill>
                  <a:srgbClr val="C00000"/>
                </a:solidFill>
              </a:rPr>
            </a:br>
            <a:r>
              <a:rPr lang="pt-BR" b="1" dirty="0" smtClean="0">
                <a:solidFill>
                  <a:srgbClr val="C00000"/>
                </a:solidFill>
              </a:rPr>
              <a:t>MINEIROS E GOIÂNIA</a:t>
            </a:r>
            <a:endParaRPr lang="pt-B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69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44625"/>
            <a:ext cx="8316416" cy="216024"/>
          </a:xfrm>
        </p:spPr>
        <p:txBody>
          <a:bodyPr>
            <a:noAutofit/>
          </a:bodyPr>
          <a:lstStyle/>
          <a:p>
            <a:r>
              <a:rPr lang="pt-BR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Exemplo de Mineiros - Compartimentos Morfopedológicos suas características</a:t>
            </a:r>
            <a:endParaRPr lang="pt-BR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60648"/>
            <a:ext cx="4658757" cy="6583680"/>
          </a:xfrm>
          <a:prstGeom prst="rect">
            <a:avLst/>
          </a:prstGeo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658757" cy="6583680"/>
          </a:xfrm>
        </p:spPr>
      </p:pic>
      <p:pic>
        <p:nvPicPr>
          <p:cNvPr id="11" name="Espaço Reservado para Conteúdo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669707" cy="6583680"/>
          </a:xfrm>
        </p:spPr>
      </p:pic>
      <p:pic>
        <p:nvPicPr>
          <p:cNvPr id="9" name="Espaço Reservado para Conteúdo 5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742"/>
            <a:ext cx="4658462" cy="6583492"/>
          </a:xfrm>
        </p:spPr>
      </p:pic>
      <p:pic>
        <p:nvPicPr>
          <p:cNvPr id="12" name="Espaço Reservado para Conteúdo 5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043" y="260648"/>
            <a:ext cx="4658461" cy="6583680"/>
          </a:xfrm>
        </p:spPr>
      </p:pic>
      <p:sp>
        <p:nvSpPr>
          <p:cNvPr id="8" name="CaixaDeTexto 7"/>
          <p:cNvSpPr txBox="1"/>
          <p:nvPr/>
        </p:nvSpPr>
        <p:spPr>
          <a:xfrm rot="-1500000">
            <a:off x="82339" y="126225"/>
            <a:ext cx="804836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</a:rPr>
              <a:t>TESTE</a:t>
            </a:r>
            <a:endParaRPr lang="pt-B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93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187624" y="11430"/>
            <a:ext cx="7236296" cy="57606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Distribuição da concentração e da área de contribuição erosiva nos CMP</a:t>
            </a:r>
            <a:endParaRPr lang="pt-BR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56" y="609331"/>
            <a:ext cx="4413544" cy="6237545"/>
          </a:xfrm>
        </p:spPr>
      </p:pic>
      <p:pic>
        <p:nvPicPr>
          <p:cNvPr id="6" name="Espaço Reservado para Conteúdo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4" y="633373"/>
            <a:ext cx="4406941" cy="6228213"/>
          </a:xfrm>
          <a:prstGeom prst="rect">
            <a:avLst/>
          </a:prstGeom>
        </p:spPr>
      </p:pic>
      <p:pic>
        <p:nvPicPr>
          <p:cNvPr id="8" name="Espaço Reservado para Conteúdo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555" y="620688"/>
            <a:ext cx="4413545" cy="6236232"/>
          </a:xfrm>
        </p:spPr>
      </p:pic>
      <p:pic>
        <p:nvPicPr>
          <p:cNvPr id="9" name="Espaço Reservado para Conteúdo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4413545" cy="6237545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304022" y="6165304"/>
            <a:ext cx="1875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Nuvem de pontos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372200" y="6152812"/>
            <a:ext cx="254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Isodensidades de pontos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3" name="Elipse 2"/>
          <p:cNvSpPr/>
          <p:nvPr/>
        </p:nvSpPr>
        <p:spPr>
          <a:xfrm>
            <a:off x="5508104" y="836712"/>
            <a:ext cx="1584176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4753704" y="2204864"/>
            <a:ext cx="1584176" cy="180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6012160" y="3104964"/>
            <a:ext cx="2016224" cy="16201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6586476" y="5020233"/>
            <a:ext cx="289780" cy="2089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6876256" y="4906034"/>
            <a:ext cx="841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Áreas</a:t>
            </a:r>
          </a:p>
          <a:p>
            <a:r>
              <a:rPr lang="pt-BR" dirty="0" smtClean="0">
                <a:solidFill>
                  <a:srgbClr val="FF0000"/>
                </a:solidFill>
              </a:rPr>
              <a:t>críticas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475656" y="1520788"/>
            <a:ext cx="787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</a:rPr>
              <a:t>Norte 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249754" y="3562813"/>
            <a:ext cx="990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</a:rPr>
              <a:t>Sudeste 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705762" y="2920298"/>
            <a:ext cx="790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</a:rPr>
              <a:t>Oeste </a:t>
            </a:r>
            <a:endParaRPr lang="pt-BR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22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008" y="44624"/>
            <a:ext cx="9036496" cy="288032"/>
          </a:xfrm>
          <a:prstGeom prst="rect">
            <a:avLst/>
          </a:prstGeom>
          <a:solidFill>
            <a:schemeClr val="bg1"/>
          </a:solidFill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SUSCETIBILIDADE E USOS DO SOLO EM 1985 E 2012</a:t>
            </a:r>
            <a:endParaRPr lang="pt-BR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905" y="620688"/>
            <a:ext cx="4658461" cy="6237312"/>
          </a:xfrm>
        </p:spPr>
      </p:pic>
      <p:pic>
        <p:nvPicPr>
          <p:cNvPr id="11" name="Espaço Reservado para Conteúdo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846" y="541844"/>
            <a:ext cx="4534658" cy="6237312"/>
          </a:xfrm>
        </p:spPr>
      </p:pic>
      <p:sp>
        <p:nvSpPr>
          <p:cNvPr id="2" name="Elipse 1"/>
          <p:cNvSpPr/>
          <p:nvPr/>
        </p:nvSpPr>
        <p:spPr>
          <a:xfrm>
            <a:off x="5292080" y="764704"/>
            <a:ext cx="1440160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6012160" y="2924944"/>
            <a:ext cx="2376264" cy="16561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4724400" y="2060848"/>
            <a:ext cx="1440160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Picture 2" descr="IER_FOCOS_EROSIVOS_PONTO_20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281202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465234"/>
              </p:ext>
            </p:extLst>
          </p:nvPr>
        </p:nvGraphicFramePr>
        <p:xfrm>
          <a:off x="661452" y="3284984"/>
          <a:ext cx="4610100" cy="16824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46300"/>
                <a:gridCol w="1104900"/>
                <a:gridCol w="1358900"/>
              </a:tblGrid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CLASSE DE SUSCETIBILIDADE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         No. de</a:t>
                      </a:r>
                      <a:endParaRPr lang="pt-BR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             Focos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Freq</a:t>
                      </a:r>
                      <a:endParaRPr lang="pt-BR" sz="1100"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 (%)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I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912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16,11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II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2905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51,32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III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493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8,71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IV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767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13,55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V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584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10,32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Quantidade Total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5661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100,00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pic>
        <p:nvPicPr>
          <p:cNvPr id="16" name="Espaço Reservado para Conteúdo 7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41832" y="3266982"/>
            <a:ext cx="6536786" cy="2628292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309" y="3212975"/>
            <a:ext cx="6554983" cy="262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OTENCIALIDADE_FOCOS_EROSIVOS_PONTO_20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838" y="392564"/>
            <a:ext cx="4283968" cy="6185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SUSCETIBILIDADE_FOCOS_EROSIVOS_PONTO_20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5982"/>
            <a:ext cx="4032448" cy="6185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619672" y="39206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SUSCETIBILIDADE E POTENCIAL EROSIVO</a:t>
            </a:r>
            <a:endParaRPr lang="pt-BR" b="1" dirty="0"/>
          </a:p>
        </p:txBody>
      </p:sp>
      <p:pic>
        <p:nvPicPr>
          <p:cNvPr id="12292" name="Picture 4" descr="CMPs_BACIAS_HIDROGRAFICA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838" y="548680"/>
            <a:ext cx="4283968" cy="583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902655"/>
              </p:ext>
            </p:extLst>
          </p:nvPr>
        </p:nvGraphicFramePr>
        <p:xfrm>
          <a:off x="2514650" y="5172761"/>
          <a:ext cx="4483100" cy="12618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3600"/>
                <a:gridCol w="1104900"/>
                <a:gridCol w="1244600"/>
              </a:tblGrid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CLASSE DE POTENCIALIDADE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           No. de</a:t>
                      </a:r>
                      <a:endParaRPr lang="pt-BR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              Focos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                Freq.</a:t>
                      </a:r>
                      <a:endParaRPr lang="pt-BR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                  (%)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I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1981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34,99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II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2599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45,91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III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1081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19,10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Quantidade Total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5661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100,00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804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Elizon Nunes\Desktop\plano_trabalho_qualificacao\mapas\mapa_compartimento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27584" y="1098284"/>
            <a:ext cx="7488832" cy="5295134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2195736" y="6309320"/>
            <a:ext cx="2777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Topossequências estudadas</a:t>
            </a:r>
            <a:endParaRPr lang="pt-BR" dirty="0"/>
          </a:p>
        </p:txBody>
      </p:sp>
      <p:sp>
        <p:nvSpPr>
          <p:cNvPr id="2" name="Caixa de Texto 2"/>
          <p:cNvSpPr txBox="1">
            <a:spLocks noChangeArrowheads="1"/>
          </p:cNvSpPr>
          <p:nvPr/>
        </p:nvSpPr>
        <p:spPr bwMode="auto">
          <a:xfrm>
            <a:off x="2771800" y="2269224"/>
            <a:ext cx="273050" cy="2616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1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 de Texto 2"/>
          <p:cNvSpPr txBox="1">
            <a:spLocks noChangeArrowheads="1"/>
          </p:cNvSpPr>
          <p:nvPr/>
        </p:nvSpPr>
        <p:spPr bwMode="auto">
          <a:xfrm>
            <a:off x="2267744" y="3140968"/>
            <a:ext cx="273050" cy="2616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2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aixa de Texto 2"/>
          <p:cNvSpPr txBox="1">
            <a:spLocks noChangeArrowheads="1"/>
          </p:cNvSpPr>
          <p:nvPr/>
        </p:nvSpPr>
        <p:spPr bwMode="auto">
          <a:xfrm>
            <a:off x="3433813" y="3900681"/>
            <a:ext cx="301527" cy="2616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3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979712" y="6349970"/>
            <a:ext cx="288032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1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67544" y="14868"/>
            <a:ext cx="8280920" cy="1109876"/>
          </a:xfrm>
        </p:spPr>
        <p:txBody>
          <a:bodyPr>
            <a:normAutofit/>
          </a:bodyPr>
          <a:lstStyle/>
          <a:p>
            <a:r>
              <a:rPr lang="pt-BR" sz="2800" b="1" dirty="0" smtClean="0">
                <a:solidFill>
                  <a:srgbClr val="FF0000"/>
                </a:solidFill>
              </a:rPr>
              <a:t>Os sistemas pedológicos FRÁGEIS associados à erosão hídrica linear - CMP Oeste e Sudeste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96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pt-BR" sz="2800" b="1" dirty="0" smtClean="0">
                <a:solidFill>
                  <a:srgbClr val="FF0000"/>
                </a:solidFill>
              </a:rPr>
              <a:t>Os sistemas pedológicos dos CMP FRÁGEIS</a:t>
            </a:r>
            <a:endParaRPr lang="pt-BR" sz="2800" b="1" dirty="0">
              <a:solidFill>
                <a:srgbClr val="FF0000"/>
              </a:solidFill>
            </a:endParaRPr>
          </a:p>
        </p:txBody>
      </p:sp>
      <p:pic>
        <p:nvPicPr>
          <p:cNvPr id="2050" name="Imagem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7" b="22400"/>
          <a:stretch>
            <a:fillRect/>
          </a:stretch>
        </p:blipFill>
        <p:spPr bwMode="auto">
          <a:xfrm>
            <a:off x="2514689" y="3869318"/>
            <a:ext cx="6617871" cy="2232248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454992" y="3536244"/>
            <a:ext cx="3211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CMP SUDESTE topossequência 3</a:t>
            </a:r>
            <a:endParaRPr lang="pt-BR" dirty="0"/>
          </a:p>
        </p:txBody>
      </p:sp>
      <p:pic>
        <p:nvPicPr>
          <p:cNvPr id="2051" name="Imagem 15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7" b="20053"/>
          <a:stretch>
            <a:fillRect/>
          </a:stretch>
        </p:blipFill>
        <p:spPr bwMode="auto">
          <a:xfrm>
            <a:off x="395536" y="1031794"/>
            <a:ext cx="6092718" cy="245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705570" y="1036644"/>
            <a:ext cx="33704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CMP OESTE topossequência 1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162340" y="3490496"/>
            <a:ext cx="306693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b="1" u="sng" dirty="0" smtClean="0">
              <a:solidFill>
                <a:srgbClr val="FF0000"/>
              </a:solidFill>
            </a:endParaRPr>
          </a:p>
          <a:p>
            <a:r>
              <a:rPr lang="pt-BR" b="1" u="sng" dirty="0" smtClean="0">
                <a:solidFill>
                  <a:srgbClr val="FF0000"/>
                </a:solidFill>
              </a:rPr>
              <a:t>Dinâmica </a:t>
            </a:r>
            <a:r>
              <a:rPr lang="pt-BR" b="1" u="sng" dirty="0" err="1" smtClean="0">
                <a:solidFill>
                  <a:srgbClr val="FF0000"/>
                </a:solidFill>
              </a:rPr>
              <a:t>pedohidrológica</a:t>
            </a:r>
            <a:r>
              <a:rPr lang="pt-BR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Fluxos subsuperficiais 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controlados pela 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morfologia do solo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e sua geometria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litodependente  + 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fusão dos dois a jusante,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agravada pela pastagem 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mal manejada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e elevado gradiente hidráulico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a jusante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7" name="Elipse 6"/>
          <p:cNvSpPr/>
          <p:nvPr/>
        </p:nvSpPr>
        <p:spPr>
          <a:xfrm>
            <a:off x="4968044" y="1844824"/>
            <a:ext cx="1368152" cy="1497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7668344" y="4450024"/>
            <a:ext cx="1368152" cy="1497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</a:t>
            </a:r>
            <a:endParaRPr lang="pt-BR" dirty="0"/>
          </a:p>
        </p:txBody>
      </p:sp>
      <p:sp>
        <p:nvSpPr>
          <p:cNvPr id="11" name="Elipse 10"/>
          <p:cNvSpPr/>
          <p:nvPr/>
        </p:nvSpPr>
        <p:spPr>
          <a:xfrm>
            <a:off x="6738209" y="2117129"/>
            <a:ext cx="476074" cy="4763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7257118" y="1974177"/>
            <a:ext cx="17242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Setores de risco</a:t>
            </a:r>
          </a:p>
          <a:p>
            <a:r>
              <a:rPr lang="pt-BR" dirty="0" smtClean="0">
                <a:solidFill>
                  <a:srgbClr val="FF0000"/>
                </a:solidFill>
              </a:rPr>
              <a:t>De instalação de</a:t>
            </a:r>
          </a:p>
          <a:p>
            <a:r>
              <a:rPr lang="pt-BR" dirty="0" smtClean="0">
                <a:solidFill>
                  <a:srgbClr val="FF0000"/>
                </a:solidFill>
              </a:rPr>
              <a:t>voçorocas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6976246" y="917665"/>
            <a:ext cx="228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pt-BR" b="1" u="sng" dirty="0" smtClean="0">
                <a:solidFill>
                  <a:srgbClr val="FF0000"/>
                </a:solidFill>
              </a:rPr>
              <a:t>Chaves </a:t>
            </a:r>
            <a:r>
              <a:rPr lang="pt-BR" b="1" u="sng" dirty="0">
                <a:solidFill>
                  <a:srgbClr val="FF0000"/>
                </a:solidFill>
              </a:rPr>
              <a:t>de Sucessão</a:t>
            </a:r>
            <a:r>
              <a:rPr lang="pt-BR" b="1" dirty="0">
                <a:solidFill>
                  <a:srgbClr val="FF0000"/>
                </a:solidFill>
              </a:rPr>
              <a:t>:</a:t>
            </a:r>
          </a:p>
          <a:p>
            <a:pPr lvl="0"/>
            <a:r>
              <a:rPr lang="pt-BR" b="1" dirty="0">
                <a:solidFill>
                  <a:srgbClr val="FF0000"/>
                </a:solidFill>
              </a:rPr>
              <a:t>RQo – RQg – G ou RQo-G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3042133" y="5947288"/>
            <a:ext cx="6090427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kumimoji="1" lang="pt-BR" sz="2000" b="1" dirty="0" smtClean="0">
                <a:solidFill>
                  <a:srgbClr val="0000FF"/>
                </a:solidFill>
                <a:latin typeface="AvantGarde Bk BT" pitchFamily="34" charset="0"/>
              </a:rPr>
              <a:t>SP RQo-RQg- GM – SISTEMA FRÁGIL</a:t>
            </a:r>
            <a:endParaRPr kumimoji="1" lang="pt-BR" sz="2000" b="1" dirty="0">
              <a:solidFill>
                <a:srgbClr val="0000FF"/>
              </a:solidFill>
              <a:latin typeface="AvantGarde Bk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92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4" y="-32301"/>
            <a:ext cx="6180707" cy="561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221" y="2887540"/>
            <a:ext cx="3110201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4133850"/>
            <a:ext cx="3180332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3850"/>
            <a:ext cx="30003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313" y="4135586"/>
            <a:ext cx="30003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312" y="2878908"/>
            <a:ext cx="30003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422" y="332656"/>
            <a:ext cx="30003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614" y="-12493"/>
            <a:ext cx="30003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30003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58" y="-44794"/>
            <a:ext cx="3030539" cy="290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034885503"/>
              </p:ext>
            </p:extLst>
          </p:nvPr>
        </p:nvGraphicFramePr>
        <p:xfrm>
          <a:off x="408904" y="116632"/>
          <a:ext cx="8411567" cy="997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251520" y="1916832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23461" y="3590363"/>
            <a:ext cx="4950012" cy="332398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pt-BR" sz="1750" dirty="0" smtClean="0">
                <a:solidFill>
                  <a:srgbClr val="002060"/>
                </a:solidFill>
              </a:rPr>
              <a:t>1933: fundação da </a:t>
            </a:r>
            <a:r>
              <a:rPr lang="pt-BR" sz="1750" dirty="0">
                <a:solidFill>
                  <a:srgbClr val="002060"/>
                </a:solidFill>
              </a:rPr>
              <a:t>capital </a:t>
            </a:r>
            <a:r>
              <a:rPr lang="pt-BR" sz="1750" dirty="0" smtClean="0">
                <a:solidFill>
                  <a:srgbClr val="002060"/>
                </a:solidFill>
              </a:rPr>
              <a:t>goiana para 50 </a:t>
            </a:r>
            <a:r>
              <a:rPr lang="pt-BR" sz="1750" dirty="0">
                <a:solidFill>
                  <a:srgbClr val="002060"/>
                </a:solidFill>
              </a:rPr>
              <a:t>mil </a:t>
            </a:r>
            <a:r>
              <a:rPr lang="pt-BR" sz="1750" dirty="0" smtClean="0">
                <a:solidFill>
                  <a:srgbClr val="002060"/>
                </a:solidFill>
              </a:rPr>
              <a:t>habitantes e em ≈50 anos tinha . </a:t>
            </a:r>
          </a:p>
          <a:p>
            <a:pPr marL="285750" indent="-285750" algn="just">
              <a:buFontTx/>
              <a:buChar char="-"/>
            </a:pPr>
            <a:r>
              <a:rPr lang="pt-BR" sz="1750" dirty="0" smtClean="0">
                <a:solidFill>
                  <a:srgbClr val="002060"/>
                </a:solidFill>
              </a:rPr>
              <a:t>A cidade despreparada </a:t>
            </a:r>
            <a:r>
              <a:rPr lang="pt-BR" sz="1750" dirty="0">
                <a:solidFill>
                  <a:srgbClr val="002060"/>
                </a:solidFill>
              </a:rPr>
              <a:t>para receber tal crescimento </a:t>
            </a:r>
            <a:r>
              <a:rPr lang="pt-BR" sz="1750" dirty="0" smtClean="0">
                <a:solidFill>
                  <a:srgbClr val="002060"/>
                </a:solidFill>
              </a:rPr>
              <a:t>demográfico;</a:t>
            </a:r>
          </a:p>
          <a:p>
            <a:pPr marL="285750" indent="-285750" algn="just">
              <a:buFontTx/>
              <a:buChar char="-"/>
            </a:pPr>
            <a:r>
              <a:rPr lang="pt-BR" sz="1750" dirty="0" smtClean="0">
                <a:solidFill>
                  <a:srgbClr val="002060"/>
                </a:solidFill>
              </a:rPr>
              <a:t>Surgimento </a:t>
            </a:r>
            <a:r>
              <a:rPr lang="pt-BR" sz="1750" dirty="0">
                <a:solidFill>
                  <a:srgbClr val="002060"/>
                </a:solidFill>
              </a:rPr>
              <a:t>espontâneo de novos bairros em áreas periféricas próximas a fundos de vales, encostas íngremes e cabeceiras de </a:t>
            </a:r>
            <a:r>
              <a:rPr lang="pt-BR" sz="1750" dirty="0" smtClean="0">
                <a:solidFill>
                  <a:srgbClr val="002060"/>
                </a:solidFill>
              </a:rPr>
              <a:t>drenagem, cada vez mais distantes do centro;</a:t>
            </a:r>
          </a:p>
          <a:p>
            <a:pPr marL="285750" indent="-285750" algn="just">
              <a:buFontTx/>
              <a:buChar char="-"/>
            </a:pPr>
            <a:r>
              <a:rPr lang="pt-BR" sz="1750" dirty="0" smtClean="0">
                <a:solidFill>
                  <a:srgbClr val="002060"/>
                </a:solidFill>
              </a:rPr>
              <a:t> Intensificando </a:t>
            </a:r>
            <a:r>
              <a:rPr lang="pt-BR" sz="1750" dirty="0">
                <a:solidFill>
                  <a:srgbClr val="002060"/>
                </a:solidFill>
              </a:rPr>
              <a:t>os problemas derivados da falta de planejamento, sobretudo quanto à infraestrutura, como saneamento básico e drenagem urbana. 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48"/>
          <a:stretch/>
        </p:blipFill>
        <p:spPr>
          <a:xfrm>
            <a:off x="5068244" y="1190847"/>
            <a:ext cx="3837473" cy="4145012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748374" y="1271898"/>
            <a:ext cx="2375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Macrozonas de Goiânia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1593395" y="2756451"/>
            <a:ext cx="3446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Macrozona Construída de Goiânia</a:t>
            </a:r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4" name="Conector de seta reta 3"/>
          <p:cNvCxnSpPr>
            <a:stCxn id="17" idx="3"/>
          </p:cNvCxnSpPr>
          <p:nvPr/>
        </p:nvCxnSpPr>
        <p:spPr>
          <a:xfrm>
            <a:off x="5040236" y="2941117"/>
            <a:ext cx="1787211" cy="86007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>
            <a:off x="5137162" y="1530831"/>
            <a:ext cx="2299772" cy="10142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/>
          <p:cNvSpPr txBox="1"/>
          <p:nvPr/>
        </p:nvSpPr>
        <p:spPr>
          <a:xfrm>
            <a:off x="3002965" y="294529"/>
            <a:ext cx="5693675" cy="76944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C00000"/>
                </a:solidFill>
              </a:rPr>
              <a:t>ZONEAMENTO URBANO</a:t>
            </a:r>
          </a:p>
        </p:txBody>
      </p:sp>
      <p:cxnSp>
        <p:nvCxnSpPr>
          <p:cNvPr id="24" name="Conector de seta reta 23"/>
          <p:cNvCxnSpPr/>
          <p:nvPr/>
        </p:nvCxnSpPr>
        <p:spPr>
          <a:xfrm>
            <a:off x="4920900" y="1590810"/>
            <a:ext cx="753322" cy="234903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 rot="-1740000">
            <a:off x="384516" y="1012807"/>
            <a:ext cx="2172929" cy="7848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4400" dirty="0" smtClean="0">
                <a:solidFill>
                  <a:srgbClr val="C00000"/>
                </a:solidFill>
              </a:rPr>
              <a:t>GOIÂNIA</a:t>
            </a:r>
            <a:endParaRPr lang="pt-BR" sz="4400" dirty="0">
              <a:solidFill>
                <a:srgbClr val="C000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046393" y="6229973"/>
            <a:ext cx="3121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Cavalcanti, 2019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5676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18913" y="509320"/>
            <a:ext cx="8516037" cy="92333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pt-BR" dirty="0" smtClean="0"/>
              <a:t>A produtividade agrícola </a:t>
            </a:r>
            <a:r>
              <a:rPr lang="pt-BR" dirty="0"/>
              <a:t>brasileira, de aproximadamente 20 milhões de t ha ano-1, pode ser reduzida a </a:t>
            </a:r>
            <a:r>
              <a:rPr lang="pt-BR" dirty="0" smtClean="0"/>
              <a:t>zero ou </a:t>
            </a:r>
            <a:r>
              <a:rPr lang="pt-BR" dirty="0"/>
              <a:t>tornar-se economicamente inviável devido à erosão ou degradação induzida pela </a:t>
            </a:r>
            <a:r>
              <a:rPr lang="pt-BR" dirty="0" smtClean="0"/>
              <a:t>erosão (Rosa, </a:t>
            </a:r>
            <a:r>
              <a:rPr lang="pt-BR" dirty="0"/>
              <a:t>2000).</a:t>
            </a:r>
          </a:p>
        </p:txBody>
      </p:sp>
      <p:sp>
        <p:nvSpPr>
          <p:cNvPr id="5" name="Retângulo 4"/>
          <p:cNvSpPr/>
          <p:nvPr/>
        </p:nvSpPr>
        <p:spPr>
          <a:xfrm>
            <a:off x="2328471" y="1432650"/>
            <a:ext cx="6606480" cy="646331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pt-BR" dirty="0" err="1" smtClean="0"/>
              <a:t>Colacicco</a:t>
            </a:r>
            <a:r>
              <a:rPr lang="pt-BR" dirty="0" smtClean="0"/>
              <a:t> et al. (1989) estimaram prejuízos para o produtor, da ordem de US$0,06 a US$0,37 por tonelada de grãos.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856224" y="2078981"/>
            <a:ext cx="7820232" cy="1200329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pt-BR" dirty="0" err="1"/>
              <a:t>Crosson</a:t>
            </a:r>
            <a:r>
              <a:rPr lang="pt-BR" dirty="0"/>
              <a:t> (1995) estimou valores totais para as perdas </a:t>
            </a:r>
            <a:r>
              <a:rPr lang="pt-BR" dirty="0" smtClean="0"/>
              <a:t>de nutrientes</a:t>
            </a:r>
            <a:r>
              <a:rPr lang="pt-BR" dirty="0"/>
              <a:t>, da ordem de US$105 milhões para os Estados Unidos; Cavalcanti (1995), </a:t>
            </a:r>
            <a:r>
              <a:rPr lang="pt-BR" dirty="0" smtClean="0"/>
              <a:t>de US</a:t>
            </a:r>
            <a:r>
              <a:rPr lang="pt-BR" dirty="0"/>
              <a:t>$ 1,4 bilhão no Vale do Rio São Francisco; Castro e Valério Filho (1997), de US$ </a:t>
            </a:r>
            <a:r>
              <a:rPr lang="pt-BR" dirty="0" smtClean="0"/>
              <a:t>1,7 bilhão </a:t>
            </a:r>
            <a:r>
              <a:rPr lang="pt-BR" dirty="0"/>
              <a:t>no Estado de São </a:t>
            </a:r>
            <a:r>
              <a:rPr lang="pt-BR" dirty="0" smtClean="0"/>
              <a:t>Paulo.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251520" y="3279310"/>
            <a:ext cx="8683430" cy="1200329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pt-BR" dirty="0"/>
              <a:t>no Estado do Paraná, com seis milhões de hectares de </a:t>
            </a:r>
            <a:r>
              <a:rPr lang="pt-BR" dirty="0" smtClean="0"/>
              <a:t>área agrícola</a:t>
            </a:r>
            <a:r>
              <a:rPr lang="pt-BR" dirty="0"/>
              <a:t>, o prejuízo por perdas de nutrientes devido à erosão é da ordem de 121 milhões </a:t>
            </a:r>
            <a:r>
              <a:rPr lang="pt-BR" dirty="0" smtClean="0"/>
              <a:t>de dólares </a:t>
            </a:r>
            <a:r>
              <a:rPr lang="pt-BR" dirty="0"/>
              <a:t>por ano (DERPSCH et al., 1991). </a:t>
            </a:r>
            <a:r>
              <a:rPr lang="pt-BR" dirty="0" smtClean="0"/>
              <a:t>Bahia </a:t>
            </a:r>
            <a:r>
              <a:rPr lang="pt-BR" dirty="0"/>
              <a:t>et al. (1992) estimaram que o prejuízo com as perdas </a:t>
            </a:r>
            <a:r>
              <a:rPr lang="pt-BR" dirty="0" smtClean="0"/>
              <a:t>de nutrientes </a:t>
            </a:r>
            <a:r>
              <a:rPr lang="pt-BR" dirty="0"/>
              <a:t>no Brasil é da ordem de 4 bilhões de dólares.</a:t>
            </a:r>
          </a:p>
        </p:txBody>
      </p:sp>
      <p:sp>
        <p:nvSpPr>
          <p:cNvPr id="8" name="Retângulo 7"/>
          <p:cNvSpPr/>
          <p:nvPr/>
        </p:nvSpPr>
        <p:spPr>
          <a:xfrm>
            <a:off x="399820" y="4593902"/>
            <a:ext cx="8535130" cy="92333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pt-BR" dirty="0"/>
              <a:t>Reino Unido, o valor da perda de nutrientes e matéria orgânica do solo </a:t>
            </a:r>
            <a:r>
              <a:rPr lang="pt-BR" dirty="0" smtClean="0"/>
              <a:t>-causada </a:t>
            </a:r>
            <a:r>
              <a:rPr lang="pt-BR" dirty="0"/>
              <a:t>por falhas no manejo do solo e perda da cobertura vegetal original — é de </a:t>
            </a:r>
            <a:r>
              <a:rPr lang="pt-BR" dirty="0" smtClean="0"/>
              <a:t>US$ 13,8 </a:t>
            </a:r>
            <a:r>
              <a:rPr lang="pt-BR" dirty="0"/>
              <a:t>/ha/ano (</a:t>
            </a:r>
            <a:r>
              <a:rPr lang="pt-BR" dirty="0" err="1"/>
              <a:t>Pretty</a:t>
            </a:r>
            <a:r>
              <a:rPr lang="pt-BR" dirty="0"/>
              <a:t>, 2000).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174237" y="-14053"/>
            <a:ext cx="2181687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pt-BR" sz="2400" dirty="0" smtClean="0">
                <a:solidFill>
                  <a:srgbClr val="C00000"/>
                </a:solidFill>
              </a:rPr>
              <a:t>ALGUNS DADOS</a:t>
            </a:r>
            <a:endParaRPr lang="pt-BR" sz="2400" dirty="0">
              <a:solidFill>
                <a:srgbClr val="C00000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04423" y="5624080"/>
            <a:ext cx="9039578" cy="1477328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pt-BR" dirty="0" smtClean="0"/>
              <a:t>Na taxa </a:t>
            </a:r>
            <a:r>
              <a:rPr lang="pt-BR" dirty="0"/>
              <a:t>de erosão laminar da ordem de 20t/ha/ano, </a:t>
            </a:r>
            <a:r>
              <a:rPr lang="pt-BR" dirty="0" smtClean="0"/>
              <a:t>o </a:t>
            </a:r>
            <a:r>
              <a:rPr lang="pt-BR" dirty="0"/>
              <a:t>custo interno da erosão </a:t>
            </a:r>
            <a:r>
              <a:rPr lang="pt-BR" dirty="0" smtClean="0"/>
              <a:t>em sulcos </a:t>
            </a:r>
            <a:r>
              <a:rPr lang="pt-BR" dirty="0"/>
              <a:t>e </a:t>
            </a:r>
            <a:r>
              <a:rPr lang="pt-BR" dirty="0" smtClean="0"/>
              <a:t>voçorocas:  US</a:t>
            </a:r>
            <a:r>
              <a:rPr lang="pt-BR" dirty="0"/>
              <a:t>$ 242 milhões anuais em </a:t>
            </a:r>
            <a:r>
              <a:rPr lang="pt-BR" dirty="0" smtClean="0"/>
              <a:t>macronutrientes perdidos </a:t>
            </a:r>
            <a:r>
              <a:rPr lang="pt-BR" dirty="0"/>
              <a:t>por erosão </a:t>
            </a:r>
            <a:r>
              <a:rPr lang="pt-BR" dirty="0" smtClean="0"/>
              <a:t>laminar US</a:t>
            </a:r>
            <a:r>
              <a:rPr lang="pt-BR" dirty="0"/>
              <a:t>$ 34,5 milhões/ano pela redução da produção quando </a:t>
            </a:r>
            <a:r>
              <a:rPr lang="pt-BR" dirty="0" smtClean="0"/>
              <a:t>nos estágios </a:t>
            </a:r>
            <a:r>
              <a:rPr lang="pt-BR" dirty="0"/>
              <a:t>de sulcos e </a:t>
            </a:r>
            <a:r>
              <a:rPr lang="pt-BR" dirty="0" smtClean="0"/>
              <a:t>voçoroca</a:t>
            </a:r>
            <a:r>
              <a:rPr lang="pt-BR" b="1" dirty="0" smtClean="0"/>
              <a:t>s; </a:t>
            </a:r>
            <a:r>
              <a:rPr lang="pt-BR" dirty="0" smtClean="0"/>
              <a:t>Total - </a:t>
            </a:r>
            <a:r>
              <a:rPr lang="pt-BR" dirty="0"/>
              <a:t>US$ 276,5 milhões/ano de </a:t>
            </a:r>
            <a:r>
              <a:rPr lang="pt-BR" dirty="0" smtClean="0"/>
              <a:t>custo interno.</a:t>
            </a:r>
            <a:r>
              <a:rPr lang="pt-BR" dirty="0"/>
              <a:t> </a:t>
            </a:r>
            <a:r>
              <a:rPr lang="pt-BR" dirty="0" smtClean="0"/>
              <a:t>(</a:t>
            </a:r>
            <a:r>
              <a:rPr lang="pt-BR" dirty="0" err="1" smtClean="0"/>
              <a:t>Sorrenson</a:t>
            </a:r>
            <a:r>
              <a:rPr lang="pt-BR" dirty="0" smtClean="0"/>
              <a:t> </a:t>
            </a:r>
            <a:r>
              <a:rPr lang="pt-BR" dirty="0"/>
              <a:t>&amp; Montoya </a:t>
            </a:r>
            <a:r>
              <a:rPr lang="pt-BR" dirty="0" smtClean="0"/>
              <a:t>1989</a:t>
            </a:r>
            <a:r>
              <a:rPr lang="pt-BR" dirty="0"/>
              <a:t>). </a:t>
            </a:r>
          </a:p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04626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80707" cy="561169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221" y="2887540"/>
            <a:ext cx="3110201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4133850"/>
            <a:ext cx="3180332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3850"/>
            <a:ext cx="30003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313" y="4135586"/>
            <a:ext cx="30003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312" y="2878908"/>
            <a:ext cx="30003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422" y="332656"/>
            <a:ext cx="30003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614" y="-12493"/>
            <a:ext cx="30003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30003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893" y="-12493"/>
            <a:ext cx="3030539" cy="290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2723" y="590495"/>
            <a:ext cx="8964964" cy="620921"/>
          </a:xfrm>
        </p:spPr>
        <p:txBody>
          <a:bodyPr>
            <a:normAutofit fontScale="90000"/>
          </a:bodyPr>
          <a:lstStyle/>
          <a:p>
            <a:pPr lvl="0" algn="l" defTabSz="1155700">
              <a:spcAft>
                <a:spcPct val="35000"/>
              </a:spcAft>
            </a:pPr>
            <a:r>
              <a:rPr lang="pt-BR" sz="2400" dirty="0" smtClean="0">
                <a:solidFill>
                  <a:srgbClr val="002060"/>
                </a:solidFill>
              </a:rPr>
              <a:t>Considerações sobre </a:t>
            </a:r>
            <a:r>
              <a:rPr lang="pt-BR" sz="2400" dirty="0">
                <a:solidFill>
                  <a:srgbClr val="002060"/>
                </a:solidFill>
              </a:rPr>
              <a:t>a dinâmica de expansão urbana e </a:t>
            </a:r>
            <a:r>
              <a:rPr lang="pt-BR" sz="2400" dirty="0" smtClean="0">
                <a:solidFill>
                  <a:srgbClr val="002060"/>
                </a:solidFill>
              </a:rPr>
              <a:t>dos </a:t>
            </a:r>
            <a:r>
              <a:rPr lang="pt-BR" sz="2400" dirty="0">
                <a:solidFill>
                  <a:srgbClr val="002060"/>
                </a:solidFill>
              </a:rPr>
              <a:t>loteamentos. 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217789" y="105985"/>
            <a:ext cx="8314651" cy="564123"/>
            <a:chOff x="-63209" y="-504411"/>
            <a:chExt cx="8510683" cy="1468897"/>
          </a:xfrm>
        </p:grpSpPr>
        <p:sp>
          <p:nvSpPr>
            <p:cNvPr id="14" name="Retângulo de cantos arredondados 13"/>
            <p:cNvSpPr/>
            <p:nvPr/>
          </p:nvSpPr>
          <p:spPr>
            <a:xfrm>
              <a:off x="-63209" y="-504411"/>
              <a:ext cx="8363272" cy="122413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tângulo 14"/>
            <p:cNvSpPr/>
            <p:nvPr/>
          </p:nvSpPr>
          <p:spPr>
            <a:xfrm>
              <a:off x="-63209" y="-504411"/>
              <a:ext cx="8510683" cy="1468897"/>
            </a:xfrm>
            <a:prstGeom prst="rect">
              <a:avLst/>
            </a:prstGeom>
            <a:solidFill>
              <a:schemeClr val="accent2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t" anchorCtr="0">
              <a:noAutofit/>
            </a:bodyPr>
            <a:lstStyle/>
            <a:p>
              <a:pPr lvl="0" algn="ctr" defTabSz="1155700" rtl="0">
                <a:spcBef>
                  <a:spcPct val="0"/>
                </a:spcBef>
                <a:spcAft>
                  <a:spcPct val="35000"/>
                </a:spcAft>
              </a:pPr>
              <a:r>
                <a:rPr lang="pt-BR" sz="2600" b="1" kern="1200" dirty="0" smtClean="0"/>
                <a:t>EVOLUÇÃO DO USO DO SOLO URBANO</a:t>
              </a:r>
            </a:p>
            <a:p>
              <a:pPr lvl="0" algn="ctr" defTabSz="1155700" rtl="0">
                <a:spcBef>
                  <a:spcPct val="0"/>
                </a:spcBef>
                <a:spcAft>
                  <a:spcPct val="35000"/>
                </a:spcAft>
              </a:pPr>
              <a:r>
                <a:rPr lang="pt-BR" sz="2600" kern="1200" dirty="0" smtClean="0"/>
                <a:t> </a:t>
              </a:r>
              <a:endParaRPr lang="pt-BR" sz="2600" dirty="0" smtClean="0"/>
            </a:p>
          </p:txBody>
        </p:sp>
      </p:grpSp>
      <p:pic>
        <p:nvPicPr>
          <p:cNvPr id="16" name="Imagem 1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382" y="1124744"/>
            <a:ext cx="5400040" cy="3207142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753" y="4585270"/>
            <a:ext cx="3000375" cy="205576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89" y="4570929"/>
            <a:ext cx="2576322" cy="202074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67" y="4570929"/>
            <a:ext cx="2828354" cy="2064258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07504" y="6575623"/>
            <a:ext cx="2406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rgbClr val="002060"/>
                </a:solidFill>
              </a:rPr>
              <a:t>Fonte: Hélio de Oliveira (1962)</a:t>
            </a:r>
            <a:endParaRPr lang="pt-BR" sz="1400" dirty="0">
              <a:solidFill>
                <a:srgbClr val="002060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213867" y="4570929"/>
            <a:ext cx="2876486" cy="2055767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/>
          <p:cNvSpPr/>
          <p:nvPr/>
        </p:nvSpPr>
        <p:spPr>
          <a:xfrm>
            <a:off x="3242753" y="4583806"/>
            <a:ext cx="2937954" cy="2055767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6426650" y="4585270"/>
            <a:ext cx="2593661" cy="2055767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24309" y="1120736"/>
            <a:ext cx="3779912" cy="323165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1700" dirty="0" smtClean="0">
                <a:solidFill>
                  <a:srgbClr val="002060"/>
                </a:solidFill>
              </a:rPr>
              <a:t>Crescimento Populacional Vertiginoso</a:t>
            </a:r>
          </a:p>
          <a:p>
            <a:pPr marL="285750" indent="-285750">
              <a:buFontTx/>
              <a:buChar char="-"/>
            </a:pPr>
            <a:r>
              <a:rPr lang="pt-BR" sz="1700" dirty="0" smtClean="0">
                <a:solidFill>
                  <a:srgbClr val="002060"/>
                </a:solidFill>
              </a:rPr>
              <a:t>População se instala em áreas periféricas, promovendo o surgimento espontâneo de novos bairros e os problemas da falta de planejamento</a:t>
            </a:r>
          </a:p>
          <a:p>
            <a:pPr marL="285750" indent="-285750">
              <a:buFontTx/>
              <a:buChar char="-"/>
            </a:pPr>
            <a:r>
              <a:rPr lang="pt-BR" sz="1700" dirty="0" smtClean="0">
                <a:solidFill>
                  <a:srgbClr val="002060"/>
                </a:solidFill>
              </a:rPr>
              <a:t>Em 1940 o déficit habitacional era de 2.163 unidades</a:t>
            </a:r>
          </a:p>
          <a:p>
            <a:pPr marL="285750" indent="-285750">
              <a:buFontTx/>
              <a:buChar char="-"/>
            </a:pPr>
            <a:r>
              <a:rPr lang="pt-BR" sz="1700" dirty="0" smtClean="0">
                <a:solidFill>
                  <a:srgbClr val="002060"/>
                </a:solidFill>
              </a:rPr>
              <a:t>Em 1960 o déficit era de 14.752, seguindo para 39.551 em 1970 e 53 mil unidades em 1980. </a:t>
            </a:r>
          </a:p>
          <a:p>
            <a:pPr marL="285750" indent="-285750">
              <a:buFontTx/>
              <a:buChar char="-"/>
            </a:pPr>
            <a:endParaRPr lang="pt-BR" sz="1700" dirty="0">
              <a:solidFill>
                <a:srgbClr val="002060"/>
              </a:solidFill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6506410" y="6565721"/>
            <a:ext cx="3121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Cavalcanti, 2019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88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80707" cy="561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221" y="2887540"/>
            <a:ext cx="3110201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4133850"/>
            <a:ext cx="3180332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3850"/>
            <a:ext cx="30003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313" y="4135586"/>
            <a:ext cx="30003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312" y="2878908"/>
            <a:ext cx="30003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422" y="332656"/>
            <a:ext cx="30003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614" y="-12493"/>
            <a:ext cx="30003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30003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893" y="-12493"/>
            <a:ext cx="3030539" cy="290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o 12"/>
          <p:cNvGrpSpPr/>
          <p:nvPr/>
        </p:nvGrpSpPr>
        <p:grpSpPr>
          <a:xfrm>
            <a:off x="78691" y="-41387"/>
            <a:ext cx="9074105" cy="564123"/>
            <a:chOff x="-61646" y="-504411"/>
            <a:chExt cx="8506201" cy="1468897"/>
          </a:xfrm>
        </p:grpSpPr>
        <p:sp>
          <p:nvSpPr>
            <p:cNvPr id="14" name="Retângulo de cantos arredondados 13"/>
            <p:cNvSpPr/>
            <p:nvPr/>
          </p:nvSpPr>
          <p:spPr>
            <a:xfrm>
              <a:off x="81283" y="-259651"/>
              <a:ext cx="8363272" cy="122413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tângulo 14"/>
            <p:cNvSpPr/>
            <p:nvPr/>
          </p:nvSpPr>
          <p:spPr>
            <a:xfrm>
              <a:off x="-61646" y="-504411"/>
              <a:ext cx="8302388" cy="1468897"/>
            </a:xfrm>
            <a:prstGeom prst="rect">
              <a:avLst/>
            </a:prstGeom>
            <a:solidFill>
              <a:schemeClr val="accent2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t" anchorCtr="0">
              <a:noAutofit/>
            </a:bodyPr>
            <a:lstStyle/>
            <a:p>
              <a:pPr lvl="0" algn="l" defTabSz="1155700" rtl="0">
                <a:spcBef>
                  <a:spcPct val="0"/>
                </a:spcBef>
                <a:spcAft>
                  <a:spcPct val="35000"/>
                </a:spcAft>
              </a:pPr>
              <a:r>
                <a:rPr lang="pt-BR" sz="2600" kern="1200" dirty="0" smtClean="0"/>
                <a:t>  EVOLUÇÃO DO USO DO SOLO URBANO (Cont.)</a:t>
              </a:r>
            </a:p>
            <a:p>
              <a:pPr lvl="0" algn="l" defTabSz="1155700" rtl="0">
                <a:spcBef>
                  <a:spcPct val="0"/>
                </a:spcBef>
                <a:spcAft>
                  <a:spcPct val="35000"/>
                </a:spcAft>
              </a:pPr>
              <a:r>
                <a:rPr lang="pt-BR" sz="2600" kern="1200" dirty="0" smtClean="0"/>
                <a:t> </a:t>
              </a:r>
              <a:endParaRPr lang="pt-BR" sz="2600" dirty="0" smtClean="0"/>
            </a:p>
          </p:txBody>
        </p:sp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659682"/>
            <a:ext cx="6997916" cy="5080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833" y="4044366"/>
            <a:ext cx="1528624" cy="281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/>
          </p:nvPr>
        </p:nvGraphicFramePr>
        <p:xfrm>
          <a:off x="7559823" y="587843"/>
          <a:ext cx="1584177" cy="33804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9390"/>
                <a:gridCol w="724787"/>
              </a:tblGrid>
              <a:tr h="27327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effectLst/>
                        </a:rPr>
                        <a:t>BAIRROS APROVADOS</a:t>
                      </a:r>
                      <a:endParaRPr lang="pt-BR" sz="105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732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Número</a:t>
                      </a:r>
                      <a:endParaRPr lang="pt-BR" sz="105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effectLst/>
                        </a:rPr>
                        <a:t>%</a:t>
                      </a:r>
                      <a:endParaRPr lang="pt-BR" sz="105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833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9</a:t>
                      </a:r>
                      <a:endParaRPr lang="pt-BR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FF0000"/>
                          </a:solidFill>
                          <a:effectLst/>
                        </a:rPr>
                        <a:t>1,50</a:t>
                      </a:r>
                      <a:endParaRPr lang="pt-BR" sz="14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833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-</a:t>
                      </a:r>
                      <a:endParaRPr lang="pt-BR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pt-BR" sz="14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833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131</a:t>
                      </a:r>
                      <a:endParaRPr lang="pt-BR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FF0000"/>
                          </a:solidFill>
                          <a:effectLst/>
                        </a:rPr>
                        <a:t>21,83</a:t>
                      </a:r>
                      <a:endParaRPr lang="pt-BR" sz="14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833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30</a:t>
                      </a:r>
                      <a:endParaRPr lang="pt-BR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pt-BR" sz="14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833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25</a:t>
                      </a:r>
                      <a:endParaRPr lang="pt-BR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FF0000"/>
                          </a:solidFill>
                          <a:effectLst/>
                        </a:rPr>
                        <a:t>4,17</a:t>
                      </a:r>
                      <a:endParaRPr lang="pt-BR" sz="14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833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33</a:t>
                      </a:r>
                      <a:endParaRPr lang="pt-BR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FF0000"/>
                          </a:solidFill>
                          <a:effectLst/>
                        </a:rPr>
                        <a:t>5,50</a:t>
                      </a:r>
                      <a:endParaRPr lang="pt-BR" sz="14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833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103</a:t>
                      </a:r>
                      <a:endParaRPr lang="pt-BR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FF0000"/>
                          </a:solidFill>
                          <a:effectLst/>
                        </a:rPr>
                        <a:t>17,17</a:t>
                      </a:r>
                      <a:endParaRPr lang="pt-BR" sz="14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833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202</a:t>
                      </a:r>
                      <a:endParaRPr lang="pt-BR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FF0000"/>
                          </a:solidFill>
                          <a:effectLst/>
                        </a:rPr>
                        <a:t>33,67</a:t>
                      </a:r>
                      <a:endParaRPr lang="pt-BR" sz="14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833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67</a:t>
                      </a:r>
                      <a:endParaRPr lang="pt-BR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FF0000"/>
                          </a:solidFill>
                          <a:effectLst/>
                        </a:rPr>
                        <a:t>11,17</a:t>
                      </a:r>
                      <a:endParaRPr lang="pt-BR" sz="14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833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600</a:t>
                      </a:r>
                      <a:endParaRPr lang="pt-BR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FF0000"/>
                          </a:solidFill>
                          <a:effectLst/>
                        </a:rPr>
                        <a:t>100</a:t>
                      </a:r>
                      <a:endParaRPr lang="pt-BR" sz="14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753563"/>
              </p:ext>
            </p:extLst>
          </p:nvPr>
        </p:nvGraphicFramePr>
        <p:xfrm>
          <a:off x="6830075" y="587841"/>
          <a:ext cx="822534" cy="33929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2534"/>
              </a:tblGrid>
              <a:tr h="2742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 smtClean="0">
                          <a:effectLst/>
                        </a:rPr>
                        <a:t>DÉCADA</a:t>
                      </a:r>
                      <a:endParaRPr lang="pt-BR" sz="105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742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844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1930</a:t>
                      </a:r>
                      <a:endParaRPr lang="pt-BR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844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1940</a:t>
                      </a:r>
                      <a:endParaRPr lang="pt-BR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844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1950</a:t>
                      </a:r>
                      <a:endParaRPr lang="pt-BR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844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1960</a:t>
                      </a:r>
                      <a:endParaRPr lang="pt-BR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844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1970</a:t>
                      </a:r>
                      <a:endParaRPr lang="pt-BR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844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1980</a:t>
                      </a:r>
                      <a:endParaRPr lang="pt-BR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844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1990</a:t>
                      </a:r>
                      <a:endParaRPr lang="pt-BR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844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2000</a:t>
                      </a:r>
                      <a:endParaRPr lang="pt-BR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844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2010</a:t>
                      </a:r>
                      <a:endParaRPr lang="pt-BR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844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Total</a:t>
                      </a:r>
                      <a:endParaRPr lang="pt-BR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251520" y="533824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2060"/>
                </a:solidFill>
              </a:rPr>
              <a:t>-O processo de ocupação foi por meio de loteamentos, na maioria</a:t>
            </a:r>
          </a:p>
          <a:p>
            <a:r>
              <a:rPr lang="pt-BR" dirty="0" smtClean="0">
                <a:solidFill>
                  <a:srgbClr val="002060"/>
                </a:solidFill>
              </a:rPr>
              <a:t>  clandestinos, em áreas invadidas;</a:t>
            </a:r>
          </a:p>
          <a:p>
            <a:r>
              <a:rPr lang="pt-BR" dirty="0" smtClean="0">
                <a:solidFill>
                  <a:srgbClr val="002060"/>
                </a:solidFill>
              </a:rPr>
              <a:t>-Esses loteamentos só foram regularizados pelo poder público mais tarde, mas ainda há inúmeros casos não regulamentados</a:t>
            </a:r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2" name="Seta para baixo 1"/>
          <p:cNvSpPr/>
          <p:nvPr/>
        </p:nvSpPr>
        <p:spPr>
          <a:xfrm rot="10800000">
            <a:off x="2127207" y="2805845"/>
            <a:ext cx="221175" cy="5580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eta para baixo 20"/>
          <p:cNvSpPr/>
          <p:nvPr/>
        </p:nvSpPr>
        <p:spPr>
          <a:xfrm rot="5400000">
            <a:off x="1808718" y="4120658"/>
            <a:ext cx="300119" cy="5580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4932040" y="6611188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Fonte: Cavalcanti, 2019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56624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80707" cy="561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221" y="2887540"/>
            <a:ext cx="3110201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4133850"/>
            <a:ext cx="3180332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3850"/>
            <a:ext cx="30003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313" y="4135586"/>
            <a:ext cx="30003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312" y="2878908"/>
            <a:ext cx="30003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422" y="332656"/>
            <a:ext cx="30003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614" y="-12493"/>
            <a:ext cx="30003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30003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893" y="-12493"/>
            <a:ext cx="3030539" cy="290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o 13"/>
          <p:cNvGrpSpPr/>
          <p:nvPr/>
        </p:nvGrpSpPr>
        <p:grpSpPr>
          <a:xfrm>
            <a:off x="78691" y="-41387"/>
            <a:ext cx="8856685" cy="575230"/>
            <a:chOff x="-61646" y="-504411"/>
            <a:chExt cx="8302388" cy="1497818"/>
          </a:xfrm>
        </p:grpSpPr>
        <p:sp>
          <p:nvSpPr>
            <p:cNvPr id="15" name="Retângulo de cantos arredondados 14"/>
            <p:cNvSpPr/>
            <p:nvPr/>
          </p:nvSpPr>
          <p:spPr>
            <a:xfrm>
              <a:off x="198677" y="-230730"/>
              <a:ext cx="7781741" cy="122413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tângulo 15"/>
            <p:cNvSpPr/>
            <p:nvPr/>
          </p:nvSpPr>
          <p:spPr>
            <a:xfrm>
              <a:off x="-61646" y="-504411"/>
              <a:ext cx="8302388" cy="14688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t" anchorCtr="0">
              <a:noAutofit/>
            </a:bodyPr>
            <a:lstStyle/>
            <a:p>
              <a:pPr lvl="0" algn="ctr" defTabSz="1155700">
                <a:spcBef>
                  <a:spcPct val="0"/>
                </a:spcBef>
                <a:spcAft>
                  <a:spcPct val="35000"/>
                </a:spcAft>
              </a:pPr>
              <a:r>
                <a:rPr lang="pt-BR" sz="2600" kern="1200" dirty="0" smtClean="0"/>
                <a:t> </a:t>
              </a:r>
              <a:r>
                <a:rPr lang="pt-BR" sz="2400" dirty="0" smtClean="0">
                  <a:solidFill>
                    <a:srgbClr val="C00000"/>
                  </a:solidFill>
                </a:rPr>
                <a:t>O USO DO SOLO NA MACROZONA CONSTRUÍDA DE GOIÂNIA</a:t>
              </a:r>
              <a:endParaRPr lang="pt-BR" kern="1200" dirty="0" smtClean="0">
                <a:solidFill>
                  <a:srgbClr val="C00000"/>
                </a:solidFill>
              </a:endParaRPr>
            </a:p>
            <a:p>
              <a:pPr lvl="0" algn="l" defTabSz="1155700" rtl="0">
                <a:spcBef>
                  <a:spcPct val="0"/>
                </a:spcBef>
                <a:spcAft>
                  <a:spcPct val="35000"/>
                </a:spcAft>
              </a:pPr>
              <a:r>
                <a:rPr lang="pt-BR" sz="2600" kern="1200" dirty="0" smtClean="0"/>
                <a:t> </a:t>
              </a:r>
              <a:endParaRPr lang="pt-BR" sz="2600" dirty="0" smtClean="0"/>
            </a:p>
          </p:txBody>
        </p:sp>
      </p:grpSp>
      <p:pic>
        <p:nvPicPr>
          <p:cNvPr id="19" name="Picture 1" descr="C:\Users\Lizandra Cavalcante\Documents\DISSERTAÇÃO FINAL\GRAFICOS_FIGURAS\USO_SOLO_FOCOS\SINTESE_USO_FOC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00" y="620688"/>
            <a:ext cx="8784976" cy="6213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6852295" y="6623907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Fonte: Cavalcanti, 2019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80683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97410" y="849846"/>
            <a:ext cx="6172200" cy="503651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pt-BR" sz="2700" b="1" dirty="0">
                <a:solidFill>
                  <a:schemeClr val="bg1"/>
                </a:solidFill>
              </a:rPr>
              <a:t>Conclusões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95332" y="1451316"/>
            <a:ext cx="6102678" cy="4299942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pt-BR" sz="1425" dirty="0"/>
              <a:t>A </a:t>
            </a:r>
            <a:r>
              <a:rPr lang="pt-BR" sz="1425" u="sng" dirty="0">
                <a:solidFill>
                  <a:srgbClr val="C00000"/>
                </a:solidFill>
              </a:rPr>
              <a:t>metodologia de base física </a:t>
            </a:r>
            <a:r>
              <a:rPr lang="pt-BR" sz="1425" dirty="0"/>
              <a:t>com produtos geoespaciais ajuda a identificar condicionantes, evolução espacial, atributos do solo e relevo envolvidos e a identificar áreas prioritárias para ações de controle (áreas críticas);</a:t>
            </a:r>
          </a:p>
          <a:p>
            <a:r>
              <a:rPr lang="pt-BR" sz="1425" dirty="0"/>
              <a:t>A </a:t>
            </a:r>
            <a:r>
              <a:rPr lang="pt-BR" sz="1425" u="sng" dirty="0">
                <a:solidFill>
                  <a:srgbClr val="C00000"/>
                </a:solidFill>
              </a:rPr>
              <a:t>erosão hídrica é multifatorial </a:t>
            </a:r>
            <a:r>
              <a:rPr lang="pt-BR" sz="1425" dirty="0"/>
              <a:t>e </a:t>
            </a:r>
            <a:r>
              <a:rPr lang="pt-BR" sz="1425" dirty="0">
                <a:solidFill>
                  <a:srgbClr val="C00000"/>
                </a:solidFill>
              </a:rPr>
              <a:t>a </a:t>
            </a:r>
            <a:r>
              <a:rPr lang="pt-BR" sz="1425" u="sng" dirty="0">
                <a:solidFill>
                  <a:srgbClr val="C00000"/>
                </a:solidFill>
              </a:rPr>
              <a:t>linear é produto de concentração de escoamento</a:t>
            </a:r>
            <a:r>
              <a:rPr lang="pt-BR" sz="1425" dirty="0"/>
              <a:t>, sobretudo hidropluvial, em áreas favoráveis (suscetíveis);</a:t>
            </a:r>
          </a:p>
          <a:p>
            <a:r>
              <a:rPr lang="pt-BR" sz="1425" dirty="0"/>
              <a:t>O </a:t>
            </a:r>
            <a:r>
              <a:rPr lang="pt-BR" sz="1425" u="sng" dirty="0">
                <a:solidFill>
                  <a:srgbClr val="C00000"/>
                </a:solidFill>
              </a:rPr>
              <a:t>uso e manejo do solo é fator decisivo</a:t>
            </a:r>
            <a:r>
              <a:rPr lang="pt-BR" sz="1425" dirty="0"/>
              <a:t>, principalmente em áreas suscetíveis;</a:t>
            </a:r>
          </a:p>
          <a:p>
            <a:r>
              <a:rPr lang="pt-BR" sz="1425" u="sng" dirty="0">
                <a:solidFill>
                  <a:srgbClr val="C00000"/>
                </a:solidFill>
              </a:rPr>
              <a:t>Em áreas rurais</a:t>
            </a:r>
            <a:r>
              <a:rPr lang="pt-BR" sz="1425" dirty="0"/>
              <a:t>: solos arenosos finos, rampas longas com curvatura vertical côncava e horizontal convergente, submetidas a desmatamento intensivo e indiscriminado, convertidas em pastagens e gado mal manejados, cercas de divisa, trilheiros e estradas vicinais sem dissipação, são os principais indicadores;</a:t>
            </a:r>
          </a:p>
          <a:p>
            <a:r>
              <a:rPr lang="pt-BR" sz="1425" u="sng" dirty="0">
                <a:solidFill>
                  <a:srgbClr val="C00000"/>
                </a:solidFill>
              </a:rPr>
              <a:t>Em áreas urbanas</a:t>
            </a:r>
            <a:r>
              <a:rPr lang="pt-BR" sz="1425" dirty="0"/>
              <a:t>: idem acima, acrescidas de loteamentos clandestinos densos em áreas de preservação ambiental ou que as incluem (cabeceiras de drenagem, fundos de vale), com disposição de lotes e arruamentos concordantes com os declives, sem planejamento urbano, sobretudo de drenagem urbana (macro e microdrenagem) são os principais fatores;</a:t>
            </a:r>
          </a:p>
          <a:p>
            <a:r>
              <a:rPr lang="pt-BR" sz="1425" u="sng" dirty="0">
                <a:solidFill>
                  <a:srgbClr val="C00000"/>
                </a:solidFill>
              </a:rPr>
              <a:t>A evolução do uso do solo é acompanhada pela instalação de focos erosivos lineares</a:t>
            </a:r>
            <a:r>
              <a:rPr lang="pt-BR" sz="1425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547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/>
          <a:srcRect l="63676" t="12982" r="5985" b="18156"/>
          <a:stretch/>
        </p:blipFill>
        <p:spPr bwMode="auto">
          <a:xfrm>
            <a:off x="4211960" y="242504"/>
            <a:ext cx="4248472" cy="63367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2" descr="C:\Users\PERFIL\Desktop\revoltech-wall-e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27" y="715535"/>
            <a:ext cx="2114800" cy="223200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179512" y="5733256"/>
            <a:ext cx="3900093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SOLO SÃO É ESPERANÇA!</a:t>
            </a:r>
            <a:endParaRPr lang="pt-BR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1492648" y="212865"/>
            <a:ext cx="1924890" cy="574585"/>
          </a:xfrm>
          <a:prstGeom prst="wedgeEllipseCallout">
            <a:avLst>
              <a:gd name="adj1" fmla="val -40569"/>
              <a:gd name="adj2" fmla="val 8867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pt-BR" sz="1400" b="1" dirty="0" smtClean="0"/>
              <a:t>I Love Soil!!!</a:t>
            </a:r>
            <a:endParaRPr lang="pt-BR" sz="1400" b="1" dirty="0"/>
          </a:p>
        </p:txBody>
      </p:sp>
      <p:pic>
        <p:nvPicPr>
          <p:cNvPr id="7" name="Picture 4" descr="Unknow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220" y="212865"/>
            <a:ext cx="7955211" cy="628794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5186067" y="384385"/>
            <a:ext cx="1924890" cy="1079500"/>
          </a:xfrm>
          <a:prstGeom prst="wedgeEllipseCallout">
            <a:avLst>
              <a:gd name="adj1" fmla="val -40569"/>
              <a:gd name="adj2" fmla="val 8867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pt-BR" sz="1400" b="1" dirty="0" err="1"/>
              <a:t>Obaaaaaa</a:t>
            </a:r>
            <a:endParaRPr lang="pt-BR" sz="1400" b="1" dirty="0"/>
          </a:p>
          <a:p>
            <a:pPr algn="ctr"/>
            <a:r>
              <a:rPr lang="pt-BR" sz="1400" b="1" dirty="0"/>
              <a:t>Hora do </a:t>
            </a:r>
            <a:r>
              <a:rPr lang="pt-BR" sz="1400" b="1" dirty="0" err="1" smtClean="0"/>
              <a:t>coffee</a:t>
            </a:r>
            <a:r>
              <a:rPr lang="pt-BR" sz="1400" b="1" dirty="0" smtClean="0"/>
              <a:t> </a:t>
            </a:r>
            <a:r>
              <a:rPr lang="pt-BR" sz="1400" b="1" dirty="0"/>
              <a:t>break</a:t>
            </a:r>
          </a:p>
        </p:txBody>
      </p:sp>
      <p:sp>
        <p:nvSpPr>
          <p:cNvPr id="13" name="CaixaDeTexto 12"/>
          <p:cNvSpPr txBox="1"/>
          <p:nvPr/>
        </p:nvSpPr>
        <p:spPr>
          <a:xfrm rot="-1860000">
            <a:off x="1453747" y="2698167"/>
            <a:ext cx="6793463" cy="156966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pt-BR" sz="9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OBRIGADA!!!</a:t>
            </a:r>
            <a:endParaRPr lang="pt-BR" sz="9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420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1143000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pt-BR" sz="2800" b="1" dirty="0" smtClean="0">
                <a:solidFill>
                  <a:schemeClr val="accent2"/>
                </a:solidFill>
              </a:rPr>
              <a:t>O IPCC</a:t>
            </a:r>
            <a:r>
              <a:rPr lang="pt-BR" sz="2800" b="1" dirty="0" smtClean="0"/>
              <a:t> </a:t>
            </a:r>
            <a:r>
              <a:rPr lang="pt-BR" sz="2800" b="1" dirty="0" smtClean="0">
                <a:solidFill>
                  <a:srgbClr val="C00000"/>
                </a:solidFill>
              </a:rPr>
              <a:t>AFIRMA </a:t>
            </a:r>
            <a:r>
              <a:rPr lang="pt-BR" sz="2800" b="1" dirty="0" smtClean="0">
                <a:solidFill>
                  <a:schemeClr val="accent2"/>
                </a:solidFill>
              </a:rPr>
              <a:t>NO ÚLTIMO RELATÓRIO (2019) O USO DO SOLO DEVE SER PRIORIDADE DE ATENÇÃO</a:t>
            </a:r>
            <a:endParaRPr lang="pt-BR" sz="2800" b="1" dirty="0">
              <a:solidFill>
                <a:schemeClr val="accent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b="1" dirty="0" smtClean="0">
                <a:solidFill>
                  <a:schemeClr val="accent2"/>
                </a:solidFill>
              </a:rPr>
              <a:t>72</a:t>
            </a:r>
            <a:r>
              <a:rPr lang="pt-BR" b="1" dirty="0">
                <a:solidFill>
                  <a:schemeClr val="accent2"/>
                </a:solidFill>
              </a:rPr>
              <a:t>% do solo não coberto de gelo </a:t>
            </a:r>
            <a:r>
              <a:rPr lang="pt-BR" dirty="0"/>
              <a:t>está sendo usado pelas </a:t>
            </a:r>
            <a:r>
              <a:rPr lang="pt-BR" dirty="0" smtClean="0"/>
              <a:t>pessoas = a </a:t>
            </a:r>
            <a:r>
              <a:rPr lang="pt-BR" b="1" dirty="0">
                <a:solidFill>
                  <a:schemeClr val="accent2"/>
                </a:solidFill>
              </a:rPr>
              <a:t>130 milhões de km² </a:t>
            </a:r>
            <a:r>
              <a:rPr lang="pt-BR" dirty="0"/>
              <a:t>da superfície </a:t>
            </a:r>
            <a:r>
              <a:rPr lang="pt-BR" dirty="0" smtClean="0"/>
              <a:t>terrestre emersa;</a:t>
            </a:r>
          </a:p>
          <a:p>
            <a:endParaRPr lang="pt-BR" dirty="0"/>
          </a:p>
          <a:p>
            <a:r>
              <a:rPr lang="pt-BR" b="1" dirty="0">
                <a:solidFill>
                  <a:schemeClr val="accent2"/>
                </a:solidFill>
              </a:rPr>
              <a:t>¼ da terra firme não coberta por gelo </a:t>
            </a:r>
            <a:r>
              <a:rPr lang="pt-BR" b="1" dirty="0" smtClean="0">
                <a:solidFill>
                  <a:schemeClr val="accent2"/>
                </a:solidFill>
              </a:rPr>
              <a:t>passou/passa </a:t>
            </a:r>
            <a:r>
              <a:rPr lang="pt-BR" b="1" dirty="0">
                <a:solidFill>
                  <a:schemeClr val="accent2"/>
                </a:solidFill>
              </a:rPr>
              <a:t>por degradação </a:t>
            </a:r>
            <a:r>
              <a:rPr lang="pt-BR" dirty="0"/>
              <a:t>— termo que descreve a redução ou perda da produtividade, da integridade biológica (ou seja, de nutrientes) e do valor econômico do solo —, fator que inviabiliza tanto o florestamento como a agricultura e tende a acentuar conflitos por terra</a:t>
            </a:r>
            <a:r>
              <a:rPr lang="pt-BR" dirty="0" smtClean="0"/>
              <a:t>.</a:t>
            </a:r>
          </a:p>
          <a:p>
            <a:endParaRPr lang="pt-BR" dirty="0"/>
          </a:p>
          <a:p>
            <a:r>
              <a:rPr lang="pt-BR" b="1" dirty="0">
                <a:solidFill>
                  <a:schemeClr val="accent2"/>
                </a:solidFill>
              </a:rPr>
              <a:t>820 milhões de pessoas passam fome no </a:t>
            </a:r>
            <a:r>
              <a:rPr lang="pt-BR" b="1" dirty="0" smtClean="0">
                <a:solidFill>
                  <a:schemeClr val="accent2"/>
                </a:solidFill>
              </a:rPr>
              <a:t>mundo</a:t>
            </a:r>
            <a:r>
              <a:rPr lang="pt-BR" b="1" dirty="0" smtClean="0"/>
              <a:t>;</a:t>
            </a:r>
            <a:r>
              <a:rPr lang="pt-BR" dirty="0" smtClean="0"/>
              <a:t> e ao </a:t>
            </a:r>
            <a:r>
              <a:rPr lang="pt-BR" dirty="0"/>
              <a:t>mesmo </a:t>
            </a:r>
            <a:r>
              <a:rPr lang="pt-BR" dirty="0" smtClean="0"/>
              <a:t>tempo </a:t>
            </a:r>
            <a:r>
              <a:rPr lang="pt-BR" dirty="0"/>
              <a:t>2 bilhões de adultos estão acima do peso e há </a:t>
            </a:r>
            <a:r>
              <a:rPr lang="pt-BR" dirty="0">
                <a:solidFill>
                  <a:schemeClr val="accent2"/>
                </a:solidFill>
              </a:rPr>
              <a:t>desperdício de 30% dos </a:t>
            </a:r>
            <a:r>
              <a:rPr lang="pt-BR" dirty="0" smtClean="0">
                <a:solidFill>
                  <a:schemeClr val="accent2"/>
                </a:solidFill>
              </a:rPr>
              <a:t>alimentos</a:t>
            </a:r>
          </a:p>
          <a:p>
            <a:endParaRPr lang="pt-BR" dirty="0"/>
          </a:p>
          <a:p>
            <a:r>
              <a:rPr lang="pt-BR" b="1" dirty="0">
                <a:solidFill>
                  <a:schemeClr val="accent2"/>
                </a:solidFill>
              </a:rPr>
              <a:t>23% das emissões de gases de efeito estufa responsáveis pela mudança do clima vêm da agricultura e do uso do solo</a:t>
            </a:r>
            <a:r>
              <a:rPr lang="pt-BR" dirty="0"/>
              <a:t>, segundo novo relatório do IPCC</a:t>
            </a:r>
            <a:r>
              <a:rPr lang="pt-BR" dirty="0" smtClean="0"/>
              <a:t>; a campeã </a:t>
            </a:r>
            <a:r>
              <a:rPr lang="pt-BR" dirty="0"/>
              <a:t>é a queima de combustíveis fósseis, com 77%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9982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120680"/>
          </a:xfrm>
          <a:noFill/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pt-BR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RELEMBRANDO O QUE É E</a:t>
            </a:r>
            <a:r>
              <a:rPr lang="pt-BR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ROSÃO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pt-BR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 defTabSz="627063">
              <a:spcBef>
                <a:spcPts val="0"/>
              </a:spcBef>
              <a:buNone/>
              <a:tabLst>
                <a:tab pos="531813" algn="l"/>
              </a:tabLst>
            </a:pPr>
            <a:r>
              <a:rPr lang="pt-BR" sz="2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V</a:t>
            </a:r>
            <a:r>
              <a:rPr lang="pt-BR" sz="2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ISÃO EMPÍRICA</a:t>
            </a:r>
            <a:endParaRPr lang="pt-BR" sz="22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defTabSz="627063">
              <a:lnSpc>
                <a:spcPct val="120000"/>
              </a:lnSpc>
              <a:spcBef>
                <a:spcPts val="0"/>
              </a:spcBef>
              <a:buNone/>
              <a:tabLst>
                <a:tab pos="531813" algn="l"/>
              </a:tabLst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Fenômeno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que envolve remoção, transporte e deposição de materiais da decomposição e desagregação das rochas e dos 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solos, embora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haja autores que consideram apenas a remoção</a:t>
            </a:r>
          </a:p>
          <a:p>
            <a:pPr marL="0" indent="0" algn="ctr" defTabSz="627063">
              <a:lnSpc>
                <a:spcPct val="120000"/>
              </a:lnSpc>
              <a:spcBef>
                <a:spcPts val="0"/>
              </a:spcBef>
              <a:buNone/>
              <a:tabLst>
                <a:tab pos="531813" algn="l"/>
              </a:tabLst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1900" dirty="0">
                <a:latin typeface="Times New Roman" pitchFamily="18" charset="0"/>
                <a:cs typeface="Times New Roman" pitchFamily="18" charset="0"/>
              </a:rPr>
              <a:t>(KIRKBY, 2000; BACCARO, 2007; PRUSKI, </a:t>
            </a:r>
            <a:r>
              <a:rPr lang="pt-BR" sz="1900" dirty="0" smtClean="0">
                <a:latin typeface="Times New Roman" pitchFamily="18" charset="0"/>
                <a:cs typeface="Times New Roman" pitchFamily="18" charset="0"/>
              </a:rPr>
              <a:t>2010;MORGAN, 2005 dentre outros)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0" indent="0" algn="ctr">
              <a:spcBef>
                <a:spcPts val="0"/>
              </a:spcBef>
              <a:buNone/>
            </a:pPr>
            <a:endParaRPr lang="pt-BR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pt-BR" sz="2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V</a:t>
            </a:r>
            <a:r>
              <a:rPr lang="pt-BR" sz="2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ISÃO FÍSICA OU DINÂMICA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pt-BR" sz="2400" dirty="0">
                <a:latin typeface="Times New Roman" pitchFamily="18" charset="0"/>
                <a:cs typeface="Times New Roman" pitchFamily="18" charset="0"/>
                <a:sym typeface="Symbol"/>
              </a:rPr>
              <a:t>D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esequilíbrio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entre a energia produzida e a matéria disponível em um sistema </a:t>
            </a:r>
            <a:r>
              <a:rPr lang="pt-BR" sz="1900" dirty="0">
                <a:latin typeface="Times New Roman" pitchFamily="18" charset="0"/>
                <a:cs typeface="Times New Roman" pitchFamily="18" charset="0"/>
              </a:rPr>
              <a:t>(OLIVEIRA, 2007</a:t>
            </a:r>
            <a:r>
              <a:rPr lang="pt-BR" sz="1900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pt-BR" sz="2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pt-BR" sz="2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CONDIÇÃO DE OCORRÊNCIA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Ação da gravidade; Influências: intensidade pluviométrica, aspectos do relevo; capacidade dos solos em resistir ou dissipar a energia, podendo ser potencializados pela ação antrópica </a:t>
            </a:r>
            <a:r>
              <a:rPr lang="pt-BR" sz="1900" dirty="0" smtClean="0">
                <a:latin typeface="Times New Roman" pitchFamily="18" charset="0"/>
                <a:cs typeface="Times New Roman" pitchFamily="18" charset="0"/>
              </a:rPr>
              <a:t>(PIMENTEL, 2006)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971600" y="6307494"/>
            <a:ext cx="7587783" cy="369332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É A MAIOR FORMA DE DEGRADAÇÃO DOS SOLOS EM EXTENSÃO NO PLANETA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water_erosion_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411412" y="6021288"/>
            <a:ext cx="6435725" cy="5857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b="1" dirty="0">
                <a:solidFill>
                  <a:srgbClr val="C00000"/>
                </a:solidFill>
              </a:rPr>
              <a:t>O QUE  MAIS SE CONHECE É A VULNERABILIDADE A CERTOS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b="1" dirty="0" smtClean="0">
                <a:solidFill>
                  <a:srgbClr val="C00000"/>
                </a:solidFill>
              </a:rPr>
              <a:t>FENÔMENOS </a:t>
            </a:r>
            <a:r>
              <a:rPr lang="pt-BR" altLang="pt-BR" sz="1600" b="1" dirty="0">
                <a:solidFill>
                  <a:srgbClr val="C00000"/>
                </a:solidFill>
              </a:rPr>
              <a:t>E SEUS INDICADORES</a:t>
            </a: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2638638" y="712788"/>
            <a:ext cx="45191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b="1" dirty="0">
                <a:solidFill>
                  <a:srgbClr val="CC0000"/>
                </a:solidFill>
              </a:rPr>
              <a:t>DIVERSOS GRAUS RISCO DE </a:t>
            </a:r>
            <a:r>
              <a:rPr lang="pt-BR" altLang="pt-BR" sz="1800" b="1" dirty="0" smtClean="0">
                <a:solidFill>
                  <a:srgbClr val="CC0000"/>
                </a:solidFill>
              </a:rPr>
              <a:t>EROSÃO</a:t>
            </a:r>
            <a:endParaRPr lang="pt-BR" altLang="pt-BR" sz="1800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5185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m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914400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619250" y="0"/>
            <a:ext cx="5483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5" rIns="91432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1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1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1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1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1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sz="1800" b="1">
                <a:solidFill>
                  <a:schemeClr val="tx2"/>
                </a:solidFill>
                <a:latin typeface="Arial" panose="020B0604020202020204" pitchFamily="34" charset="0"/>
              </a:rPr>
              <a:t>MAPA DA DEGRADAÇÃO NA ESCALA GLOBAL</a:t>
            </a:r>
            <a:r>
              <a:rPr lang="pt-BR" sz="1800" b="1"/>
              <a:t> </a:t>
            </a:r>
          </a:p>
        </p:txBody>
      </p:sp>
      <p:sp>
        <p:nvSpPr>
          <p:cNvPr id="12292" name="CaixaDeTexto 3"/>
          <p:cNvSpPr txBox="1">
            <a:spLocks noChangeArrowheads="1"/>
          </p:cNvSpPr>
          <p:nvPr/>
        </p:nvSpPr>
        <p:spPr bwMode="auto">
          <a:xfrm>
            <a:off x="2411413" y="4581525"/>
            <a:ext cx="622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1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1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1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1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1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sz="1000">
                <a:solidFill>
                  <a:srgbClr val="002060"/>
                </a:solidFill>
              </a:rPr>
              <a:t>Erosão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sz="1000">
                <a:solidFill>
                  <a:srgbClr val="002060"/>
                </a:solidFill>
              </a:rPr>
              <a:t>hídrica</a:t>
            </a:r>
          </a:p>
        </p:txBody>
      </p:sp>
      <p:cxnSp>
        <p:nvCxnSpPr>
          <p:cNvPr id="7" name="Conector de seta reta 6"/>
          <p:cNvCxnSpPr/>
          <p:nvPr/>
        </p:nvCxnSpPr>
        <p:spPr>
          <a:xfrm flipH="1" flipV="1">
            <a:off x="2268538" y="4221163"/>
            <a:ext cx="287337" cy="36036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0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ERFIL\Desktop\PPGEO 2016 2Diagnóstico e Controle de processos erosivos\MINI CURSO EROSÂO\FIGURAS úteis\types of soil erosi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0" y="53548"/>
            <a:ext cx="8906768" cy="446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322411" y="4182683"/>
            <a:ext cx="1459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ISRIC/UNEP, 1996</a:t>
            </a:r>
            <a:endParaRPr lang="pt-BR" sz="1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21794" y="4529672"/>
            <a:ext cx="8916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A erosão hídrica abrange cerca de 30% das terras cultivadas. Junto com a eólica soma mais de 50% da área agrícola!!!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1115616" y="2132856"/>
            <a:ext cx="914400" cy="3836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122342" y="4799002"/>
            <a:ext cx="88164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ctr">
              <a:spcBef>
                <a:spcPts val="0"/>
              </a:spcBef>
              <a:buNone/>
            </a:pPr>
            <a:endParaRPr lang="pt-BR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 marL="177800" indent="-177800" algn="ctr">
              <a:spcBef>
                <a:spcPts val="0"/>
              </a:spcBef>
              <a:buNone/>
            </a:pPr>
            <a:r>
              <a:rPr lang="pt-B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CONSEQUÊNCIAS </a:t>
            </a:r>
            <a:r>
              <a:rPr lang="pt-BR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BASTANTE </a:t>
            </a:r>
            <a:r>
              <a:rPr lang="pt-B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CONHECIDAS</a:t>
            </a:r>
            <a:endParaRPr lang="pt-BR" dirty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 marL="177800" indent="-177800" algn="ctr" defTabSz="531813">
              <a:spcBef>
                <a:spcPts val="0"/>
              </a:spcBef>
              <a:buNone/>
            </a:pPr>
            <a:r>
              <a:rPr lang="pt-BR" dirty="0">
                <a:latin typeface="Times New Roman" pitchFamily="18" charset="0"/>
                <a:cs typeface="Times New Roman" pitchFamily="18" charset="0"/>
                <a:sym typeface="Symbol"/>
              </a:rPr>
              <a:t>    </a:t>
            </a:r>
            <a:r>
              <a:rPr lang="pt-BR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 </a:t>
            </a: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E</a:t>
            </a: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mpobrece solos </a:t>
            </a:r>
            <a:endParaRPr lang="pt-BR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7800" indent="-177800" algn="ctr" defTabSz="531813">
              <a:spcBef>
                <a:spcPts val="0"/>
              </a:spcBef>
              <a:buNone/>
            </a:pPr>
            <a:r>
              <a:rPr lang="pt-BR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</a:t>
            </a:r>
            <a:r>
              <a:rPr lang="pt-BR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As</a:t>
            </a: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soreia canais fluviais e planícies de inundação;</a:t>
            </a:r>
          </a:p>
          <a:p>
            <a:pPr algn="ctr"/>
            <a:r>
              <a:rPr lang="pt-BR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pt-BR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 </a:t>
            </a: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Degrada a paisagem (gera passivos </a:t>
            </a:r>
            <a:r>
              <a:rPr lang="pt-B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ambientais);</a:t>
            </a:r>
            <a:endParaRPr lang="pt-BR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pt-BR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</a:t>
            </a:r>
            <a:r>
              <a:rPr lang="pt-BR" dirty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Provoca impactos socioeconômicos </a:t>
            </a:r>
            <a:r>
              <a:rPr lang="pt-B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diversos; </a:t>
            </a:r>
            <a:endParaRPr lang="pt-BR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   </a:t>
            </a:r>
            <a:r>
              <a:rPr lang="pt-BR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 </a:t>
            </a:r>
            <a:r>
              <a:rPr lang="pt-BR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P</a:t>
            </a:r>
            <a:r>
              <a:rPr lang="pt-B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roblema </a:t>
            </a:r>
            <a:r>
              <a:rPr lang="pt-BR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mundial cada vez mais </a:t>
            </a:r>
            <a:r>
              <a:rPr lang="pt-B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preocupante, junto com a eólica (desertificação). </a:t>
            </a:r>
            <a:endParaRPr lang="pt-BR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t-BR" sz="1400" dirty="0">
              <a:latin typeface="Times New Roman" pitchFamily="18" charset="0"/>
              <a:cs typeface="Times New Roman" pitchFamily="18" charset="0"/>
              <a:sym typeface="Symbol"/>
            </a:endParaRPr>
          </a:p>
        </p:txBody>
      </p:sp>
      <p:sp>
        <p:nvSpPr>
          <p:cNvPr id="9" name="Elipse 8"/>
          <p:cNvSpPr/>
          <p:nvPr/>
        </p:nvSpPr>
        <p:spPr>
          <a:xfrm>
            <a:off x="1091650" y="2440304"/>
            <a:ext cx="938366" cy="34062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617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1431</TotalTime>
  <Words>3467</Words>
  <Application>Microsoft Office PowerPoint</Application>
  <PresentationFormat>Apresentação na tela (4:3)</PresentationFormat>
  <Paragraphs>459</Paragraphs>
  <Slides>44</Slides>
  <Notes>4</Notes>
  <HiddenSlides>0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44</vt:i4>
      </vt:variant>
    </vt:vector>
  </HeadingPairs>
  <TitlesOfParts>
    <vt:vector size="56" baseType="lpstr">
      <vt:lpstr>Aharoni</vt:lpstr>
      <vt:lpstr>Arial</vt:lpstr>
      <vt:lpstr>AvantGarde Bk BT</vt:lpstr>
      <vt:lpstr>Calibri</vt:lpstr>
      <vt:lpstr>Symbol</vt:lpstr>
      <vt:lpstr>Times New Roman</vt:lpstr>
      <vt:lpstr>Verdana</vt:lpstr>
      <vt:lpstr>Wingdings</vt:lpstr>
      <vt:lpstr>Wingdings 2</vt:lpstr>
      <vt:lpstr>Tema do Office</vt:lpstr>
      <vt:lpstr>CorelDRAW</vt:lpstr>
      <vt:lpstr>Photo Editor Photo</vt:lpstr>
      <vt:lpstr>   “USO DOS SOLOS E EROSÃO - UMA ABORDAGEM TEÓRICA E METODOLÓGICA”  </vt:lpstr>
      <vt:lpstr>Apresentação do PowerPoint</vt:lpstr>
      <vt:lpstr>PERDAS POR EROSÃO</vt:lpstr>
      <vt:lpstr>Apresentação do PowerPoint</vt:lpstr>
      <vt:lpstr>O IPCC AFIRMA NO ÚLTIMO RELATÓRIO (2019) O USO DO SOLO DEVE SER PRIORIDADE DE ATENÇÃO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INTERAÇÃO ENTRE CAUSAS DA EROSÃO HÍDRICA E GRAVIDADE DA DEGRADAÇÃO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PASSOS PARA ESTUDO DA EROSÃO LINEAR</vt:lpstr>
      <vt:lpstr>Apresentação do PowerPoint</vt:lpstr>
      <vt:lpstr>Apresentação do PowerPoint</vt:lpstr>
      <vt:lpstr>Apresentação do PowerPoint</vt:lpstr>
      <vt:lpstr>● ESTABELECER OS GRAUS DE CONFLITOS DE USO E RELACIONAR  COM OS CMP, BACIAS E TERRITÓRIOS</vt:lpstr>
      <vt:lpstr>Apresentação do PowerPoint</vt:lpstr>
      <vt:lpstr>Apresentação do PowerPoint</vt:lpstr>
      <vt:lpstr>CALCULAR O COEFICIENTE DE ESCOAMENTO SUPERFICIAL</vt:lpstr>
      <vt:lpstr>ELABORAR O MAPA DE USO E OCUPAÇÃO ATUAL DAS TERRAS</vt:lpstr>
      <vt:lpstr>PROCEDER À AVALIAÇÃO E MAPEAMENTO DA SUSCETIBILIDADE À EROSÃO LAMINAR</vt:lpstr>
      <vt:lpstr>SUSCETIBILIDADE À EROSÃO LINEAR</vt:lpstr>
      <vt:lpstr>Exemplos MINEIROS E GOIÂNIA</vt:lpstr>
      <vt:lpstr>Exemplo de Mineiros - Compartimentos Morfopedológicos suas características</vt:lpstr>
      <vt:lpstr>Apresentação do PowerPoint</vt:lpstr>
      <vt:lpstr>Apresentação do PowerPoint</vt:lpstr>
      <vt:lpstr>Apresentação do PowerPoint</vt:lpstr>
      <vt:lpstr>Os sistemas pedológicos FRÁGEIS associados à erosão hídrica linear - CMP Oeste e Sudeste</vt:lpstr>
      <vt:lpstr>Os sistemas pedológicos dos CMP FRÁGEIS</vt:lpstr>
      <vt:lpstr>Apresentação do PowerPoint</vt:lpstr>
      <vt:lpstr>Considerações sobre a dinâmica de expansão urbana e dos loteamentos. </vt:lpstr>
      <vt:lpstr>Apresentação do PowerPoint</vt:lpstr>
      <vt:lpstr>Apresentação do PowerPoint</vt:lpstr>
      <vt:lpstr>Conclusões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INDICADORES GEOMORFOLÓGICOS DE CONCENTRAÇÃO DE FLUXOS HÍDRICOS SUPERFICIAIS em solos frágeis e avaliação de voçorocamentos</dc:title>
  <dc:creator>PERFIL</dc:creator>
  <cp:lastModifiedBy>Diego Fernandes</cp:lastModifiedBy>
  <cp:revision>137</cp:revision>
  <dcterms:created xsi:type="dcterms:W3CDTF">2016-08-13T16:32:55Z</dcterms:created>
  <dcterms:modified xsi:type="dcterms:W3CDTF">2019-12-06T14:50:59Z</dcterms:modified>
</cp:coreProperties>
</file>