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6"/>
  </p:notesMasterIdLst>
  <p:sldIdLst>
    <p:sldId id="256" r:id="rId2"/>
    <p:sldId id="257" r:id="rId3"/>
    <p:sldId id="258" r:id="rId4"/>
    <p:sldId id="277" r:id="rId5"/>
    <p:sldId id="278" r:id="rId6"/>
    <p:sldId id="279" r:id="rId7"/>
    <p:sldId id="259" r:id="rId8"/>
    <p:sldId id="260" r:id="rId9"/>
    <p:sldId id="263" r:id="rId10"/>
    <p:sldId id="261" r:id="rId11"/>
    <p:sldId id="262" r:id="rId12"/>
    <p:sldId id="280" r:id="rId13"/>
    <p:sldId id="264" r:id="rId14"/>
    <p:sldId id="282" r:id="rId15"/>
    <p:sldId id="283" r:id="rId16"/>
    <p:sldId id="281" r:id="rId17"/>
    <p:sldId id="285" r:id="rId18"/>
    <p:sldId id="286" r:id="rId19"/>
    <p:sldId id="287" r:id="rId20"/>
    <p:sldId id="288" r:id="rId21"/>
    <p:sldId id="289" r:id="rId22"/>
    <p:sldId id="290" r:id="rId23"/>
    <p:sldId id="267" r:id="rId24"/>
    <p:sldId id="266" r:id="rId25"/>
    <p:sldId id="268" r:id="rId26"/>
    <p:sldId id="269" r:id="rId27"/>
    <p:sldId id="270" r:id="rId28"/>
    <p:sldId id="271" r:id="rId29"/>
    <p:sldId id="272" r:id="rId30"/>
    <p:sldId id="274" r:id="rId31"/>
    <p:sldId id="275" r:id="rId32"/>
    <p:sldId id="291" r:id="rId33"/>
    <p:sldId id="265" r:id="rId34"/>
    <p:sldId id="284" r:id="rId35"/>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3" d="100"/>
          <a:sy n="93" d="100"/>
        </p:scale>
        <p:origin x="45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Planilha_do_Microsoft_Excel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percentStacked"/>
        <c:varyColors val="0"/>
        <c:ser>
          <c:idx val="0"/>
          <c:order val="0"/>
          <c:tx>
            <c:strRef>
              <c:f>Plan1!$B$1</c:f>
              <c:strCache>
                <c:ptCount val="1"/>
                <c:pt idx="0">
                  <c:v>Argila</c:v>
                </c:pt>
              </c:strCache>
            </c:strRef>
          </c:tx>
          <c:spPr>
            <a:solidFill>
              <a:schemeClr val="accent1"/>
            </a:solidFill>
            <a:ln>
              <a:noFill/>
            </a:ln>
            <a:effectLst/>
          </c:spPr>
          <c:cat>
            <c:strRef>
              <c:f>Plan1!$A$2:$A$7</c:f>
              <c:strCache>
                <c:ptCount val="6"/>
                <c:pt idx="0">
                  <c:v>A</c:v>
                </c:pt>
                <c:pt idx="1">
                  <c:v>Bt1</c:v>
                </c:pt>
                <c:pt idx="2">
                  <c:v>Bt2</c:v>
                </c:pt>
                <c:pt idx="3">
                  <c:v>C1</c:v>
                </c:pt>
                <c:pt idx="4">
                  <c:v>C2</c:v>
                </c:pt>
                <c:pt idx="5">
                  <c:v>C3</c:v>
                </c:pt>
              </c:strCache>
            </c:strRef>
          </c:cat>
          <c:val>
            <c:numRef>
              <c:f>Plan1!$B$2:$B$7</c:f>
              <c:numCache>
                <c:formatCode>General</c:formatCode>
                <c:ptCount val="6"/>
                <c:pt idx="0">
                  <c:v>52.8</c:v>
                </c:pt>
                <c:pt idx="1">
                  <c:v>53.1</c:v>
                </c:pt>
                <c:pt idx="2">
                  <c:v>56.5</c:v>
                </c:pt>
                <c:pt idx="3">
                  <c:v>34.700000000000003</c:v>
                </c:pt>
                <c:pt idx="4">
                  <c:v>43.9</c:v>
                </c:pt>
                <c:pt idx="5">
                  <c:v>40.6</c:v>
                </c:pt>
              </c:numCache>
            </c:numRef>
          </c:val>
          <c:extLst xmlns:c16r2="http://schemas.microsoft.com/office/drawing/2015/06/chart">
            <c:ext xmlns:c16="http://schemas.microsoft.com/office/drawing/2014/chart" uri="{C3380CC4-5D6E-409C-BE32-E72D297353CC}">
              <c16:uniqueId val="{00000000-5359-4437-B438-C624A4181DCC}"/>
            </c:ext>
          </c:extLst>
        </c:ser>
        <c:ser>
          <c:idx val="1"/>
          <c:order val="1"/>
          <c:tx>
            <c:strRef>
              <c:f>Plan1!$C$1</c:f>
              <c:strCache>
                <c:ptCount val="1"/>
                <c:pt idx="0">
                  <c:v>Silte</c:v>
                </c:pt>
              </c:strCache>
            </c:strRef>
          </c:tx>
          <c:spPr>
            <a:solidFill>
              <a:schemeClr val="accent2"/>
            </a:solidFill>
            <a:ln>
              <a:noFill/>
            </a:ln>
            <a:effectLst/>
          </c:spPr>
          <c:cat>
            <c:strRef>
              <c:f>Plan1!$A$2:$A$7</c:f>
              <c:strCache>
                <c:ptCount val="6"/>
                <c:pt idx="0">
                  <c:v>A</c:v>
                </c:pt>
                <c:pt idx="1">
                  <c:v>Bt1</c:v>
                </c:pt>
                <c:pt idx="2">
                  <c:v>Bt2</c:v>
                </c:pt>
                <c:pt idx="3">
                  <c:v>C1</c:v>
                </c:pt>
                <c:pt idx="4">
                  <c:v>C2</c:v>
                </c:pt>
                <c:pt idx="5">
                  <c:v>C3</c:v>
                </c:pt>
              </c:strCache>
            </c:strRef>
          </c:cat>
          <c:val>
            <c:numRef>
              <c:f>Plan1!$C$2:$C$7</c:f>
              <c:numCache>
                <c:formatCode>General</c:formatCode>
                <c:ptCount val="6"/>
                <c:pt idx="0">
                  <c:v>16.7</c:v>
                </c:pt>
                <c:pt idx="1">
                  <c:v>17.3</c:v>
                </c:pt>
                <c:pt idx="2">
                  <c:v>19</c:v>
                </c:pt>
                <c:pt idx="3">
                  <c:v>11.8</c:v>
                </c:pt>
                <c:pt idx="4">
                  <c:v>13.1</c:v>
                </c:pt>
                <c:pt idx="5">
                  <c:v>14.3</c:v>
                </c:pt>
              </c:numCache>
            </c:numRef>
          </c:val>
          <c:extLst xmlns:c16r2="http://schemas.microsoft.com/office/drawing/2015/06/chart">
            <c:ext xmlns:c16="http://schemas.microsoft.com/office/drawing/2014/chart" uri="{C3380CC4-5D6E-409C-BE32-E72D297353CC}">
              <c16:uniqueId val="{00000001-5359-4437-B438-C624A4181DCC}"/>
            </c:ext>
          </c:extLst>
        </c:ser>
        <c:ser>
          <c:idx val="2"/>
          <c:order val="2"/>
          <c:tx>
            <c:strRef>
              <c:f>Plan1!$D$1</c:f>
              <c:strCache>
                <c:ptCount val="1"/>
                <c:pt idx="0">
                  <c:v>Areia fina</c:v>
                </c:pt>
              </c:strCache>
            </c:strRef>
          </c:tx>
          <c:spPr>
            <a:solidFill>
              <a:schemeClr val="accent3"/>
            </a:solidFill>
            <a:ln w="25400">
              <a:noFill/>
            </a:ln>
            <a:effectLst/>
          </c:spPr>
          <c:cat>
            <c:strRef>
              <c:f>Plan1!$A$2:$A$7</c:f>
              <c:strCache>
                <c:ptCount val="6"/>
                <c:pt idx="0">
                  <c:v>A</c:v>
                </c:pt>
                <c:pt idx="1">
                  <c:v>Bt1</c:v>
                </c:pt>
                <c:pt idx="2">
                  <c:v>Bt2</c:v>
                </c:pt>
                <c:pt idx="3">
                  <c:v>C1</c:v>
                </c:pt>
                <c:pt idx="4">
                  <c:v>C2</c:v>
                </c:pt>
                <c:pt idx="5">
                  <c:v>C3</c:v>
                </c:pt>
              </c:strCache>
            </c:strRef>
          </c:cat>
          <c:val>
            <c:numRef>
              <c:f>Plan1!$D$2:$D$7</c:f>
              <c:numCache>
                <c:formatCode>General</c:formatCode>
                <c:ptCount val="6"/>
                <c:pt idx="0">
                  <c:v>13.2</c:v>
                </c:pt>
                <c:pt idx="1">
                  <c:v>14</c:v>
                </c:pt>
                <c:pt idx="2">
                  <c:v>11.7</c:v>
                </c:pt>
                <c:pt idx="3">
                  <c:v>22</c:v>
                </c:pt>
                <c:pt idx="4">
                  <c:v>19.600000000000001</c:v>
                </c:pt>
                <c:pt idx="5">
                  <c:v>19.399999999999999</c:v>
                </c:pt>
              </c:numCache>
            </c:numRef>
          </c:val>
          <c:extLst xmlns:c16r2="http://schemas.microsoft.com/office/drawing/2015/06/chart">
            <c:ext xmlns:c16="http://schemas.microsoft.com/office/drawing/2014/chart" uri="{C3380CC4-5D6E-409C-BE32-E72D297353CC}">
              <c16:uniqueId val="{00000002-5359-4437-B438-C624A4181DCC}"/>
            </c:ext>
          </c:extLst>
        </c:ser>
        <c:ser>
          <c:idx val="3"/>
          <c:order val="3"/>
          <c:tx>
            <c:strRef>
              <c:f>Plan1!$E$1</c:f>
              <c:strCache>
                <c:ptCount val="1"/>
                <c:pt idx="0">
                  <c:v>Areia grossa</c:v>
                </c:pt>
              </c:strCache>
            </c:strRef>
          </c:tx>
          <c:spPr>
            <a:solidFill>
              <a:schemeClr val="accent4"/>
            </a:solidFill>
            <a:ln w="25400">
              <a:noFill/>
            </a:ln>
            <a:effectLst/>
          </c:spPr>
          <c:cat>
            <c:strRef>
              <c:f>Plan1!$A$2:$A$7</c:f>
              <c:strCache>
                <c:ptCount val="6"/>
                <c:pt idx="0">
                  <c:v>A</c:v>
                </c:pt>
                <c:pt idx="1">
                  <c:v>Bt1</c:v>
                </c:pt>
                <c:pt idx="2">
                  <c:v>Bt2</c:v>
                </c:pt>
                <c:pt idx="3">
                  <c:v>C1</c:v>
                </c:pt>
                <c:pt idx="4">
                  <c:v>C2</c:v>
                </c:pt>
                <c:pt idx="5">
                  <c:v>C3</c:v>
                </c:pt>
              </c:strCache>
            </c:strRef>
          </c:cat>
          <c:val>
            <c:numRef>
              <c:f>Plan1!$E$2:$E$7</c:f>
              <c:numCache>
                <c:formatCode>General</c:formatCode>
                <c:ptCount val="6"/>
                <c:pt idx="0">
                  <c:v>17.3</c:v>
                </c:pt>
                <c:pt idx="1">
                  <c:v>15.6</c:v>
                </c:pt>
                <c:pt idx="2">
                  <c:v>12.8</c:v>
                </c:pt>
                <c:pt idx="3">
                  <c:v>31.5</c:v>
                </c:pt>
                <c:pt idx="4">
                  <c:v>23.4</c:v>
                </c:pt>
                <c:pt idx="5">
                  <c:v>25.7</c:v>
                </c:pt>
              </c:numCache>
            </c:numRef>
          </c:val>
          <c:extLst xmlns:c16r2="http://schemas.microsoft.com/office/drawing/2015/06/chart">
            <c:ext xmlns:c16="http://schemas.microsoft.com/office/drawing/2014/chart" uri="{C3380CC4-5D6E-409C-BE32-E72D297353CC}">
              <c16:uniqueId val="{00000003-5359-4437-B438-C624A4181DCC}"/>
            </c:ext>
          </c:extLst>
        </c:ser>
        <c:dLbls>
          <c:showLegendKey val="0"/>
          <c:showVal val="0"/>
          <c:showCatName val="0"/>
          <c:showSerName val="0"/>
          <c:showPercent val="0"/>
          <c:showBubbleSize val="0"/>
        </c:dLbls>
        <c:axId val="-62376416"/>
        <c:axId val="-62377504"/>
      </c:areaChart>
      <c:catAx>
        <c:axId val="-6237641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62377504"/>
        <c:crosses val="autoZero"/>
        <c:auto val="1"/>
        <c:lblAlgn val="ctr"/>
        <c:lblOffset val="100"/>
        <c:noMultiLvlLbl val="0"/>
      </c:catAx>
      <c:valAx>
        <c:axId val="-623775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62376416"/>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legend>
    <c:plotVisOnly val="1"/>
    <c:dispBlanksAs val="zero"/>
    <c:showDLblsOverMax val="0"/>
  </c:chart>
  <c:spPr>
    <a:noFill/>
    <a:ln>
      <a:noFill/>
    </a:ln>
    <a:effectLst/>
  </c:spPr>
  <c:txPr>
    <a:bodyPr/>
    <a:lstStyle/>
    <a:p>
      <a:pPr>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519904-17DC-464E-ACDE-6A6C7972FF1E}" type="datetimeFigureOut">
              <a:rPr lang="pt-BR" smtClean="0"/>
              <a:t>04/12/2019</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AF7407-3E8D-4175-99E6-8BFE383C8B00}" type="slidenum">
              <a:rPr lang="pt-BR" smtClean="0"/>
              <a:t>‹nº›</a:t>
            </a:fld>
            <a:endParaRPr lang="pt-BR"/>
          </a:p>
        </p:txBody>
      </p:sp>
    </p:spTree>
    <p:extLst>
      <p:ext uri="{BB962C8B-B14F-4D97-AF65-F5344CB8AC3E}">
        <p14:creationId xmlns:p14="http://schemas.microsoft.com/office/powerpoint/2010/main" val="1814650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smtClean="0"/>
              <a:t>Clique para editar o título mestre</a:t>
            </a:r>
            <a:endParaRPr lang="pt-B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BDFD04C1-69E9-4773-AEBC-EF702FA88E55}" type="datetimeFigureOut">
              <a:rPr lang="pt-BR" smtClean="0"/>
              <a:t>04/12/2019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6CA183E-C219-4574-9382-EFAFE8F18F68}" type="slidenum">
              <a:rPr lang="pt-BR" smtClean="0"/>
              <a:t>‹nº›</a:t>
            </a:fld>
            <a:endParaRPr lang="pt-BR"/>
          </a:p>
        </p:txBody>
      </p:sp>
    </p:spTree>
    <p:extLst>
      <p:ext uri="{BB962C8B-B14F-4D97-AF65-F5344CB8AC3E}">
        <p14:creationId xmlns:p14="http://schemas.microsoft.com/office/powerpoint/2010/main" val="1611445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BDFD04C1-69E9-4773-AEBC-EF702FA88E55}" type="datetimeFigureOut">
              <a:rPr lang="pt-BR" smtClean="0"/>
              <a:t>04/12/2019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6CA183E-C219-4574-9382-EFAFE8F18F68}" type="slidenum">
              <a:rPr lang="pt-BR" smtClean="0"/>
              <a:t>‹nº›</a:t>
            </a:fld>
            <a:endParaRPr lang="pt-BR"/>
          </a:p>
        </p:txBody>
      </p:sp>
    </p:spTree>
    <p:extLst>
      <p:ext uri="{BB962C8B-B14F-4D97-AF65-F5344CB8AC3E}">
        <p14:creationId xmlns:p14="http://schemas.microsoft.com/office/powerpoint/2010/main" val="624368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BDFD04C1-69E9-4773-AEBC-EF702FA88E55}" type="datetimeFigureOut">
              <a:rPr lang="pt-BR" smtClean="0"/>
              <a:t>04/12/2019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6CA183E-C219-4574-9382-EFAFE8F18F68}" type="slidenum">
              <a:rPr lang="pt-BR" smtClean="0"/>
              <a:t>‹nº›</a:t>
            </a:fld>
            <a:endParaRPr lang="pt-BR"/>
          </a:p>
        </p:txBody>
      </p:sp>
    </p:spTree>
    <p:extLst>
      <p:ext uri="{BB962C8B-B14F-4D97-AF65-F5344CB8AC3E}">
        <p14:creationId xmlns:p14="http://schemas.microsoft.com/office/powerpoint/2010/main" val="689135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BDFD04C1-69E9-4773-AEBC-EF702FA88E55}" type="datetimeFigureOut">
              <a:rPr lang="pt-BR" smtClean="0"/>
              <a:t>04/12/2019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6CA183E-C219-4574-9382-EFAFE8F18F68}" type="slidenum">
              <a:rPr lang="pt-BR" smtClean="0"/>
              <a:t>‹nº›</a:t>
            </a:fld>
            <a:endParaRPr lang="pt-BR"/>
          </a:p>
        </p:txBody>
      </p:sp>
    </p:spTree>
    <p:extLst>
      <p:ext uri="{BB962C8B-B14F-4D97-AF65-F5344CB8AC3E}">
        <p14:creationId xmlns:p14="http://schemas.microsoft.com/office/powerpoint/2010/main" val="980658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smtClean="0"/>
              <a:t>Clique para editar o título mestre</a:t>
            </a:r>
            <a:endParaRPr lang="pt-B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smtClean="0"/>
              <a:t>Editar estilos de texto Mestre</a:t>
            </a:r>
          </a:p>
        </p:txBody>
      </p:sp>
      <p:sp>
        <p:nvSpPr>
          <p:cNvPr id="4" name="Espaço Reservado para Data 3"/>
          <p:cNvSpPr>
            <a:spLocks noGrp="1"/>
          </p:cNvSpPr>
          <p:nvPr>
            <p:ph type="dt" sz="half" idx="10"/>
          </p:nvPr>
        </p:nvSpPr>
        <p:spPr/>
        <p:txBody>
          <a:bodyPr/>
          <a:lstStyle/>
          <a:p>
            <a:fld id="{BDFD04C1-69E9-4773-AEBC-EF702FA88E55}" type="datetimeFigureOut">
              <a:rPr lang="pt-BR" smtClean="0"/>
              <a:t>04/12/2019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6CA183E-C219-4574-9382-EFAFE8F18F68}" type="slidenum">
              <a:rPr lang="pt-BR" smtClean="0"/>
              <a:t>‹nº›</a:t>
            </a:fld>
            <a:endParaRPr lang="pt-BR"/>
          </a:p>
        </p:txBody>
      </p:sp>
    </p:spTree>
    <p:extLst>
      <p:ext uri="{BB962C8B-B14F-4D97-AF65-F5344CB8AC3E}">
        <p14:creationId xmlns:p14="http://schemas.microsoft.com/office/powerpoint/2010/main" val="3634570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838200" y="1825625"/>
            <a:ext cx="5181600" cy="4351338"/>
          </a:xfrm>
        </p:spPr>
        <p:txBody>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72200" y="1825625"/>
            <a:ext cx="5181600" cy="4351338"/>
          </a:xfrm>
        </p:spPr>
        <p:txBody>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BDFD04C1-69E9-4773-AEBC-EF702FA88E55}" type="datetimeFigureOut">
              <a:rPr lang="pt-BR" smtClean="0"/>
              <a:t>04/12/2019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66CA183E-C219-4574-9382-EFAFE8F18F68}" type="slidenum">
              <a:rPr lang="pt-BR" smtClean="0"/>
              <a:t>‹nº›</a:t>
            </a:fld>
            <a:endParaRPr lang="pt-BR"/>
          </a:p>
        </p:txBody>
      </p:sp>
    </p:spTree>
    <p:extLst>
      <p:ext uri="{BB962C8B-B14F-4D97-AF65-F5344CB8AC3E}">
        <p14:creationId xmlns:p14="http://schemas.microsoft.com/office/powerpoint/2010/main" val="436356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smtClean="0"/>
              <a:t>Clique para editar o título mestre</a:t>
            </a:r>
            <a:endParaRPr lang="pt-B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Editar estilos de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Editar estilos de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BDFD04C1-69E9-4773-AEBC-EF702FA88E55}" type="datetimeFigureOut">
              <a:rPr lang="pt-BR" smtClean="0"/>
              <a:t>04/12/2019</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66CA183E-C219-4574-9382-EFAFE8F18F68}" type="slidenum">
              <a:rPr lang="pt-BR" smtClean="0"/>
              <a:t>‹nº›</a:t>
            </a:fld>
            <a:endParaRPr lang="pt-BR"/>
          </a:p>
        </p:txBody>
      </p:sp>
    </p:spTree>
    <p:extLst>
      <p:ext uri="{BB962C8B-B14F-4D97-AF65-F5344CB8AC3E}">
        <p14:creationId xmlns:p14="http://schemas.microsoft.com/office/powerpoint/2010/main" val="1595214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BDFD04C1-69E9-4773-AEBC-EF702FA88E55}" type="datetimeFigureOut">
              <a:rPr lang="pt-BR" smtClean="0"/>
              <a:t>04/12/2019</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66CA183E-C219-4574-9382-EFAFE8F18F68}" type="slidenum">
              <a:rPr lang="pt-BR" smtClean="0"/>
              <a:t>‹nº›</a:t>
            </a:fld>
            <a:endParaRPr lang="pt-BR"/>
          </a:p>
        </p:txBody>
      </p:sp>
    </p:spTree>
    <p:extLst>
      <p:ext uri="{BB962C8B-B14F-4D97-AF65-F5344CB8AC3E}">
        <p14:creationId xmlns:p14="http://schemas.microsoft.com/office/powerpoint/2010/main" val="2773471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BDFD04C1-69E9-4773-AEBC-EF702FA88E55}" type="datetimeFigureOut">
              <a:rPr lang="pt-BR" smtClean="0"/>
              <a:t>04/12/2019</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66CA183E-C219-4574-9382-EFAFE8F18F68}" type="slidenum">
              <a:rPr lang="pt-BR" smtClean="0"/>
              <a:t>‹nº›</a:t>
            </a:fld>
            <a:endParaRPr lang="pt-BR"/>
          </a:p>
        </p:txBody>
      </p:sp>
    </p:spTree>
    <p:extLst>
      <p:ext uri="{BB962C8B-B14F-4D97-AF65-F5344CB8AC3E}">
        <p14:creationId xmlns:p14="http://schemas.microsoft.com/office/powerpoint/2010/main" val="3810032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Editar estilos de texto Mestre</a:t>
            </a:r>
          </a:p>
        </p:txBody>
      </p:sp>
      <p:sp>
        <p:nvSpPr>
          <p:cNvPr id="5" name="Espaço Reservado para Data 4"/>
          <p:cNvSpPr>
            <a:spLocks noGrp="1"/>
          </p:cNvSpPr>
          <p:nvPr>
            <p:ph type="dt" sz="half" idx="10"/>
          </p:nvPr>
        </p:nvSpPr>
        <p:spPr/>
        <p:txBody>
          <a:bodyPr/>
          <a:lstStyle/>
          <a:p>
            <a:fld id="{BDFD04C1-69E9-4773-AEBC-EF702FA88E55}" type="datetimeFigureOut">
              <a:rPr lang="pt-BR" smtClean="0"/>
              <a:t>04/12/2019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66CA183E-C219-4574-9382-EFAFE8F18F68}" type="slidenum">
              <a:rPr lang="pt-BR" smtClean="0"/>
              <a:t>‹nº›</a:t>
            </a:fld>
            <a:endParaRPr lang="pt-BR"/>
          </a:p>
        </p:txBody>
      </p:sp>
    </p:spTree>
    <p:extLst>
      <p:ext uri="{BB962C8B-B14F-4D97-AF65-F5344CB8AC3E}">
        <p14:creationId xmlns:p14="http://schemas.microsoft.com/office/powerpoint/2010/main" val="4145421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Editar estilos de texto Mestre</a:t>
            </a:r>
          </a:p>
        </p:txBody>
      </p:sp>
      <p:sp>
        <p:nvSpPr>
          <p:cNvPr id="5" name="Espaço Reservado para Data 4"/>
          <p:cNvSpPr>
            <a:spLocks noGrp="1"/>
          </p:cNvSpPr>
          <p:nvPr>
            <p:ph type="dt" sz="half" idx="10"/>
          </p:nvPr>
        </p:nvSpPr>
        <p:spPr/>
        <p:txBody>
          <a:bodyPr/>
          <a:lstStyle/>
          <a:p>
            <a:fld id="{BDFD04C1-69E9-4773-AEBC-EF702FA88E55}" type="datetimeFigureOut">
              <a:rPr lang="pt-BR" smtClean="0"/>
              <a:t>04/12/2019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66CA183E-C219-4574-9382-EFAFE8F18F68}" type="slidenum">
              <a:rPr lang="pt-BR" smtClean="0"/>
              <a:t>‹nº›</a:t>
            </a:fld>
            <a:endParaRPr lang="pt-BR"/>
          </a:p>
        </p:txBody>
      </p:sp>
    </p:spTree>
    <p:extLst>
      <p:ext uri="{BB962C8B-B14F-4D97-AF65-F5344CB8AC3E}">
        <p14:creationId xmlns:p14="http://schemas.microsoft.com/office/powerpoint/2010/main" val="1098133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FD04C1-69E9-4773-AEBC-EF702FA88E55}" type="datetimeFigureOut">
              <a:rPr lang="pt-BR" smtClean="0"/>
              <a:t>04/12/2019</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CA183E-C219-4574-9382-EFAFE8F18F68}" type="slidenum">
              <a:rPr lang="pt-BR" smtClean="0"/>
              <a:t>‹nº›</a:t>
            </a:fld>
            <a:endParaRPr lang="pt-BR"/>
          </a:p>
        </p:txBody>
      </p:sp>
    </p:spTree>
    <p:extLst>
      <p:ext uri="{BB962C8B-B14F-4D97-AF65-F5344CB8AC3E}">
        <p14:creationId xmlns:p14="http://schemas.microsoft.com/office/powerpoint/2010/main" val="6965776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619250" y="2417746"/>
            <a:ext cx="9144000" cy="2387600"/>
          </a:xfrm>
        </p:spPr>
        <p:txBody>
          <a:bodyPr>
            <a:normAutofit fontScale="90000"/>
          </a:bodyPr>
          <a:lstStyle/>
          <a:p>
            <a:r>
              <a:rPr lang="pt-BR" dirty="0" smtClean="0"/>
              <a:t>Classificação de solos, ocupação da terra e áreas de risco no litoral paulista </a:t>
            </a:r>
            <a:endParaRPr lang="pt-BR" dirty="0"/>
          </a:p>
        </p:txBody>
      </p:sp>
      <p:sp>
        <p:nvSpPr>
          <p:cNvPr id="3" name="Subtítulo 2"/>
          <p:cNvSpPr>
            <a:spLocks noGrp="1"/>
          </p:cNvSpPr>
          <p:nvPr>
            <p:ph type="subTitle" idx="1"/>
          </p:nvPr>
        </p:nvSpPr>
        <p:spPr>
          <a:xfrm>
            <a:off x="2419350" y="5990502"/>
            <a:ext cx="7543800" cy="507625"/>
          </a:xfrm>
        </p:spPr>
        <p:txBody>
          <a:bodyPr/>
          <a:lstStyle/>
          <a:p>
            <a:r>
              <a:rPr lang="pt-BR" dirty="0" smtClean="0"/>
              <a:t>Prof. Dr. </a:t>
            </a:r>
            <a:r>
              <a:rPr lang="pt-BR" dirty="0" err="1" smtClean="0"/>
              <a:t>Estéfano</a:t>
            </a:r>
            <a:r>
              <a:rPr lang="pt-BR" dirty="0" smtClean="0"/>
              <a:t> </a:t>
            </a:r>
            <a:r>
              <a:rPr lang="pt-BR" dirty="0" err="1" smtClean="0"/>
              <a:t>Seneme</a:t>
            </a:r>
            <a:r>
              <a:rPr lang="pt-BR" dirty="0" smtClean="0"/>
              <a:t> </a:t>
            </a:r>
            <a:r>
              <a:rPr lang="pt-BR" dirty="0" err="1" smtClean="0"/>
              <a:t>Gobbi</a:t>
            </a:r>
            <a:endParaRPr lang="pt-BR" dirty="0"/>
          </a:p>
        </p:txBody>
      </p:sp>
      <p:pic>
        <p:nvPicPr>
          <p:cNvPr id="1026" name="Picture 2" descr="Dia Mundial do Solo 2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6032" y="146722"/>
            <a:ext cx="14287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p:cNvPicPr>
            <a:picLocks noChangeAspect="1"/>
          </p:cNvPicPr>
          <p:nvPr/>
        </p:nvPicPr>
        <p:blipFill>
          <a:blip r:embed="rId3"/>
          <a:stretch>
            <a:fillRect/>
          </a:stretch>
        </p:blipFill>
        <p:spPr>
          <a:xfrm>
            <a:off x="95250" y="146722"/>
            <a:ext cx="2701297" cy="1085868"/>
          </a:xfrm>
          <a:prstGeom prst="rect">
            <a:avLst/>
          </a:prstGeom>
        </p:spPr>
      </p:pic>
      <p:pic>
        <p:nvPicPr>
          <p:cNvPr id="5" name="Imagem 4"/>
          <p:cNvPicPr>
            <a:picLocks noChangeAspect="1"/>
          </p:cNvPicPr>
          <p:nvPr/>
        </p:nvPicPr>
        <p:blipFill>
          <a:blip r:embed="rId4"/>
          <a:stretch>
            <a:fillRect/>
          </a:stretch>
        </p:blipFill>
        <p:spPr>
          <a:xfrm>
            <a:off x="8467940" y="303196"/>
            <a:ext cx="1114425" cy="1167493"/>
          </a:xfrm>
          <a:prstGeom prst="rect">
            <a:avLst/>
          </a:prstGeom>
        </p:spPr>
      </p:pic>
      <p:pic>
        <p:nvPicPr>
          <p:cNvPr id="6" name="Imagem 5"/>
          <p:cNvPicPr>
            <a:picLocks noChangeAspect="1"/>
          </p:cNvPicPr>
          <p:nvPr/>
        </p:nvPicPr>
        <p:blipFill>
          <a:blip r:embed="rId5"/>
          <a:stretch>
            <a:fillRect/>
          </a:stretch>
        </p:blipFill>
        <p:spPr>
          <a:xfrm>
            <a:off x="3655698" y="303196"/>
            <a:ext cx="3124200" cy="923925"/>
          </a:xfrm>
          <a:prstGeom prst="rect">
            <a:avLst/>
          </a:prstGeom>
        </p:spPr>
      </p:pic>
    </p:spTree>
    <p:extLst>
      <p:ext uri="{BB962C8B-B14F-4D97-AF65-F5344CB8AC3E}">
        <p14:creationId xmlns:p14="http://schemas.microsoft.com/office/powerpoint/2010/main" val="29434191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334284" y="316456"/>
            <a:ext cx="3513816" cy="6248286"/>
          </a:xfrm>
          <a:prstGeom prst="rect">
            <a:avLst/>
          </a:prstGeom>
        </p:spPr>
      </p:pic>
      <p:pic>
        <p:nvPicPr>
          <p:cNvPr id="3" name="Imagem 2" descr="C:\Estéfano\Doutorado\Corel\Trincheiras\Tr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8100" y="316456"/>
            <a:ext cx="4686300" cy="6248286"/>
          </a:xfrm>
          <a:prstGeom prst="rect">
            <a:avLst/>
          </a:prstGeom>
          <a:noFill/>
          <a:ln>
            <a:noFill/>
          </a:ln>
        </p:spPr>
      </p:pic>
      <p:pic>
        <p:nvPicPr>
          <p:cNvPr id="4" name="Imagem 3"/>
          <p:cNvPicPr>
            <a:picLocks noChangeAspect="1"/>
          </p:cNvPicPr>
          <p:nvPr/>
        </p:nvPicPr>
        <p:blipFill>
          <a:blip r:embed="rId4"/>
          <a:stretch>
            <a:fillRect/>
          </a:stretch>
        </p:blipFill>
        <p:spPr>
          <a:xfrm>
            <a:off x="7785100" y="316456"/>
            <a:ext cx="4085062" cy="2528344"/>
          </a:xfrm>
          <a:prstGeom prst="rect">
            <a:avLst/>
          </a:prstGeom>
        </p:spPr>
      </p:pic>
      <p:pic>
        <p:nvPicPr>
          <p:cNvPr id="5" name="Imagem 4" descr="C:\Estéfano\Doutorado\Fotos\Trincheiras 2016\1 30-06\DSC_0288.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85100" y="3911599"/>
            <a:ext cx="4085062" cy="2565569"/>
          </a:xfrm>
          <a:prstGeom prst="rect">
            <a:avLst/>
          </a:prstGeom>
          <a:noFill/>
          <a:ln>
            <a:noFill/>
          </a:ln>
        </p:spPr>
      </p:pic>
    </p:spTree>
    <p:extLst>
      <p:ext uri="{BB962C8B-B14F-4D97-AF65-F5344CB8AC3E}">
        <p14:creationId xmlns:p14="http://schemas.microsoft.com/office/powerpoint/2010/main" val="28332372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C:\Estéfano\Doutorado\Fotos\Trincheiras 2016\8 22-07\DSC_046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955" y="292099"/>
            <a:ext cx="3674745" cy="6283325"/>
          </a:xfrm>
          <a:prstGeom prst="rect">
            <a:avLst/>
          </a:prstGeom>
          <a:noFill/>
          <a:ln>
            <a:noFill/>
          </a:ln>
        </p:spPr>
      </p:pic>
      <p:pic>
        <p:nvPicPr>
          <p:cNvPr id="3" name="Imagem 2" descr="C:\Estéfano\Doutorado\Corel\Trincheiras\Tr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9700" y="292099"/>
            <a:ext cx="4343400" cy="6283325"/>
          </a:xfrm>
          <a:prstGeom prst="rect">
            <a:avLst/>
          </a:prstGeom>
          <a:noFill/>
          <a:ln>
            <a:noFill/>
          </a:ln>
        </p:spPr>
      </p:pic>
      <p:graphicFrame>
        <p:nvGraphicFramePr>
          <p:cNvPr id="4" name="Gráfico 3"/>
          <p:cNvGraphicFramePr/>
          <p:nvPr>
            <p:extLst/>
          </p:nvPr>
        </p:nvGraphicFramePr>
        <p:xfrm>
          <a:off x="7485797" y="4114800"/>
          <a:ext cx="4482048" cy="2460624"/>
        </p:xfrm>
        <a:graphic>
          <a:graphicData uri="http://schemas.openxmlformats.org/drawingml/2006/chart">
            <c:chart xmlns:c="http://schemas.openxmlformats.org/drawingml/2006/chart" xmlns:r="http://schemas.openxmlformats.org/officeDocument/2006/relationships" r:id="rId4"/>
          </a:graphicData>
        </a:graphic>
      </p:graphicFrame>
      <p:pic>
        <p:nvPicPr>
          <p:cNvPr id="5" name="Imagem 4" descr="C:\Estéfano\Doutorado\Fotos\Trincheiras 2016\8 22-07\DSC_0459.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85797" y="292099"/>
            <a:ext cx="4384107" cy="2667669"/>
          </a:xfrm>
          <a:prstGeom prst="rect">
            <a:avLst/>
          </a:prstGeom>
          <a:noFill/>
          <a:ln>
            <a:noFill/>
          </a:ln>
        </p:spPr>
      </p:pic>
    </p:spTree>
    <p:extLst>
      <p:ext uri="{BB962C8B-B14F-4D97-AF65-F5344CB8AC3E}">
        <p14:creationId xmlns:p14="http://schemas.microsoft.com/office/powerpoint/2010/main" val="34705155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L0</a:t>
            </a:r>
            <a:endParaRPr lang="pt-BR" dirty="0"/>
          </a:p>
        </p:txBody>
      </p:sp>
      <p:pic>
        <p:nvPicPr>
          <p:cNvPr id="3" name="Imagem 2" descr="C:\Estéfano\Doutorado\Corel\Trincheiras\L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70472" y="143839"/>
            <a:ext cx="3365500" cy="6857999"/>
          </a:xfrm>
          <a:prstGeom prst="rect">
            <a:avLst/>
          </a:prstGeom>
          <a:noFill/>
          <a:ln>
            <a:noFill/>
          </a:ln>
        </p:spPr>
      </p:pic>
      <p:graphicFrame>
        <p:nvGraphicFramePr>
          <p:cNvPr id="4" name="Tabela 3"/>
          <p:cNvGraphicFramePr>
            <a:graphicFrameLocks noGrp="1"/>
          </p:cNvGraphicFramePr>
          <p:nvPr>
            <p:extLst>
              <p:ext uri="{D42A27DB-BD31-4B8C-83A1-F6EECF244321}">
                <p14:modId xmlns:p14="http://schemas.microsoft.com/office/powerpoint/2010/main" val="4095849789"/>
              </p:ext>
            </p:extLst>
          </p:nvPr>
        </p:nvGraphicFramePr>
        <p:xfrm>
          <a:off x="239730" y="1690688"/>
          <a:ext cx="7851739" cy="4627880"/>
        </p:xfrm>
        <a:graphic>
          <a:graphicData uri="http://schemas.openxmlformats.org/drawingml/2006/table">
            <a:tbl>
              <a:tblPr firstRow="1" bandRow="1">
                <a:tableStyleId>{5C22544A-7EE6-4342-B048-85BDC9FD1C3A}</a:tableStyleId>
              </a:tblPr>
              <a:tblGrid>
                <a:gridCol w="896135"/>
                <a:gridCol w="976045"/>
                <a:gridCol w="914400"/>
                <a:gridCol w="945222"/>
                <a:gridCol w="1099335"/>
                <a:gridCol w="1047964"/>
                <a:gridCol w="1972638"/>
              </a:tblGrid>
              <a:tr h="370840">
                <a:tc>
                  <a:txBody>
                    <a:bodyPr/>
                    <a:lstStyle/>
                    <a:p>
                      <a:pPr algn="ctr">
                        <a:lnSpc>
                          <a:spcPct val="150000"/>
                        </a:lnSpc>
                        <a:spcAft>
                          <a:spcPts val="1000"/>
                        </a:spcAft>
                      </a:pPr>
                      <a:r>
                        <a:rPr lang="pt-BR" sz="1200" b="1" dirty="0">
                          <a:effectLst/>
                          <a:latin typeface="Times New Roman" panose="02020603050405020304" pitchFamily="18" charset="0"/>
                          <a:ea typeface="Calibri" panose="020F0502020204030204" pitchFamily="34" charset="0"/>
                          <a:cs typeface="Times New Roman" panose="02020603050405020304" pitchFamily="18" charset="0"/>
                        </a:rPr>
                        <a:t>Sequência</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b="1">
                          <a:effectLst/>
                          <a:latin typeface="Times New Roman" panose="02020603050405020304" pitchFamily="18" charset="0"/>
                          <a:ea typeface="Calibri" panose="020F0502020204030204" pitchFamily="34" charset="0"/>
                          <a:cs typeface="Times New Roman" panose="02020603050405020304" pitchFamily="18" charset="0"/>
                        </a:rPr>
                        <a:t>Tradagem</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b="1">
                          <a:effectLst/>
                          <a:latin typeface="Times New Roman" panose="02020603050405020304" pitchFamily="18" charset="0"/>
                          <a:ea typeface="Calibri" panose="020F0502020204030204" pitchFamily="34" charset="0"/>
                          <a:cs typeface="Times New Roman" panose="02020603050405020304" pitchFamily="18" charset="0"/>
                        </a:rPr>
                        <a:t>Latitude (WGS)</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b="1" dirty="0">
                          <a:effectLst/>
                          <a:latin typeface="Times New Roman" panose="02020603050405020304" pitchFamily="18" charset="0"/>
                          <a:ea typeface="Calibri" panose="020F0502020204030204" pitchFamily="34" charset="0"/>
                          <a:cs typeface="Times New Roman" panose="02020603050405020304" pitchFamily="18" charset="0"/>
                        </a:rPr>
                        <a:t>Longitude (WGS)</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b="1">
                          <a:effectLst/>
                          <a:latin typeface="Times New Roman" panose="02020603050405020304" pitchFamily="18" charset="0"/>
                          <a:ea typeface="Calibri" panose="020F0502020204030204" pitchFamily="34" charset="0"/>
                          <a:cs typeface="Times New Roman" panose="02020603050405020304" pitchFamily="18" charset="0"/>
                        </a:rPr>
                        <a:t>Profundidade (cm)</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b="1">
                          <a:effectLst/>
                          <a:latin typeface="Times New Roman" panose="02020603050405020304" pitchFamily="18" charset="0"/>
                          <a:ea typeface="Calibri" panose="020F0502020204030204" pitchFamily="34" charset="0"/>
                          <a:cs typeface="Times New Roman" panose="02020603050405020304" pitchFamily="18" charset="0"/>
                        </a:rPr>
                        <a:t>Declividade (%)</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b="1" dirty="0">
                          <a:effectLst/>
                          <a:latin typeface="Times New Roman" panose="02020603050405020304" pitchFamily="18" charset="0"/>
                          <a:ea typeface="Calibri" panose="020F0502020204030204" pitchFamily="34" charset="0"/>
                          <a:cs typeface="Times New Roman" panose="02020603050405020304" pitchFamily="18" charset="0"/>
                        </a:rPr>
                        <a:t>Classificação (</a:t>
                      </a:r>
                      <a:r>
                        <a:rPr lang="pt-BR" sz="1200" b="1" dirty="0" err="1">
                          <a:effectLst/>
                          <a:latin typeface="Times New Roman" panose="02020603050405020304" pitchFamily="18" charset="0"/>
                          <a:ea typeface="Calibri" panose="020F0502020204030204" pitchFamily="34" charset="0"/>
                          <a:cs typeface="Times New Roman" panose="02020603050405020304" pitchFamily="18" charset="0"/>
                        </a:rPr>
                        <a:t>SiBCS</a:t>
                      </a:r>
                      <a:r>
                        <a:rPr lang="pt-BR" sz="12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70840">
                <a:tc>
                  <a:txBody>
                    <a:bodyPr/>
                    <a:lstStyle/>
                    <a:p>
                      <a:pPr algn="ctr">
                        <a:lnSpc>
                          <a:spcPct val="150000"/>
                        </a:lnSpc>
                        <a:spcAft>
                          <a:spcPts val="1000"/>
                        </a:spcAft>
                      </a:pPr>
                      <a:r>
                        <a:rPr lang="pt-B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pt-BR"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7352176</a:t>
                      </a:r>
                      <a:endParaRPr lang="pt-BR"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362653</a:t>
                      </a:r>
                      <a:endParaRPr lang="pt-BR"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230</a:t>
                      </a:r>
                      <a:endParaRPr lang="pt-BR"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b="0" dirty="0">
                          <a:effectLst/>
                          <a:latin typeface="Times New Roman" panose="02020603050405020304" pitchFamily="18" charset="0"/>
                          <a:ea typeface="Calibri" panose="020F0502020204030204" pitchFamily="34" charset="0"/>
                          <a:cs typeface="Times New Roman" panose="02020603050405020304" pitchFamily="18" charset="0"/>
                        </a:rPr>
                        <a:t>19</a:t>
                      </a:r>
                      <a:endParaRPr lang="pt-BR"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CAMBISSOLO HÁPLICO</a:t>
                      </a:r>
                      <a:endParaRPr lang="pt-BR"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70840">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7352143</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362653</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effectLst/>
                          <a:latin typeface="Times New Roman" panose="02020603050405020304" pitchFamily="18" charset="0"/>
                          <a:ea typeface="Calibri" panose="020F0502020204030204" pitchFamily="34" charset="0"/>
                          <a:cs typeface="Times New Roman" panose="02020603050405020304" pitchFamily="18" charset="0"/>
                        </a:rPr>
                        <a:t>27</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GLEISSOLO HÁPLICO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70840">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7352130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362657</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effectLst/>
                          <a:latin typeface="Times New Roman" panose="02020603050405020304" pitchFamily="18" charset="0"/>
                          <a:ea typeface="Calibri" panose="020F0502020204030204" pitchFamily="34" charset="0"/>
                          <a:cs typeface="Times New Roman" panose="02020603050405020304" pitchFamily="18" charset="0"/>
                        </a:rPr>
                        <a:t>53</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NEOSSOLO REGOLÍTICO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70840">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7352097</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362676</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effectLst/>
                          <a:latin typeface="Times New Roman" panose="02020603050405020304" pitchFamily="18" charset="0"/>
                          <a:ea typeface="Calibri" panose="020F0502020204030204" pitchFamily="34" charset="0"/>
                          <a:cs typeface="Times New Roman" panose="02020603050405020304" pitchFamily="18" charset="0"/>
                        </a:rPr>
                        <a:t>59</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ARGISSOLO AMARELO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70840">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7352077</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362677</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effectLst/>
                          <a:latin typeface="Times New Roman" panose="02020603050405020304" pitchFamily="18" charset="0"/>
                          <a:ea typeface="Calibri" panose="020F0502020204030204" pitchFamily="34" charset="0"/>
                          <a:cs typeface="Times New Roman" panose="02020603050405020304" pitchFamily="18" charset="0"/>
                        </a:rPr>
                        <a:t>57</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ARGISSOLO AMARELO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70840">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7352052</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362683</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530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effectLst/>
                          <a:latin typeface="Times New Roman" panose="02020603050405020304" pitchFamily="18" charset="0"/>
                          <a:ea typeface="Calibri" panose="020F0502020204030204" pitchFamily="34" charset="0"/>
                          <a:cs typeface="Times New Roman" panose="02020603050405020304" pitchFamily="18" charset="0"/>
                        </a:rPr>
                        <a:t>63</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ARGISSOLO AMARELO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70840">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7352002</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362637</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effectLst/>
                          <a:latin typeface="Times New Roman" panose="02020603050405020304" pitchFamily="18" charset="0"/>
                          <a:ea typeface="Calibri" panose="020F0502020204030204" pitchFamily="34" charset="0"/>
                          <a:cs typeface="Times New Roman" panose="02020603050405020304" pitchFamily="18" charset="0"/>
                        </a:rPr>
                        <a:t>50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ARGISSOLO AMARELO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70840">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7351971</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362630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effectLst/>
                          <a:latin typeface="Times New Roman" panose="02020603050405020304" pitchFamily="18" charset="0"/>
                          <a:ea typeface="Calibri" panose="020F0502020204030204" pitchFamily="34" charset="0"/>
                          <a:cs typeface="Times New Roman" panose="02020603050405020304" pitchFamily="18" charset="0"/>
                        </a:rPr>
                        <a:t>58</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ARGISSOLO AMARELO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70840">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7351944</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362619</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effectLst/>
                          <a:latin typeface="Times New Roman" panose="02020603050405020304" pitchFamily="18" charset="0"/>
                          <a:ea typeface="Calibri" panose="020F0502020204030204" pitchFamily="34" charset="0"/>
                          <a:cs typeface="Times New Roman" panose="02020603050405020304" pitchFamily="18" charset="0"/>
                        </a:rPr>
                        <a:t>56</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CAMBISSOLO HÁPLICO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70840">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7351919</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362631</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effectLst/>
                          <a:latin typeface="Times New Roman" panose="02020603050405020304" pitchFamily="18" charset="0"/>
                          <a:ea typeface="Calibri" panose="020F0502020204030204" pitchFamily="34" charset="0"/>
                          <a:cs typeface="Times New Roman" panose="02020603050405020304" pitchFamily="18" charset="0"/>
                        </a:rPr>
                        <a:t>76</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NEOSSOLO REGOLÍTICO</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70840">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7351894</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362643</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a:effectLst/>
                          <a:latin typeface="Times New Roman" panose="02020603050405020304" pitchFamily="18" charset="0"/>
                          <a:ea typeface="Calibri" panose="020F0502020204030204" pitchFamily="34" charset="0"/>
                          <a:cs typeface="Times New Roman" panose="02020603050405020304" pitchFamily="18" charset="0"/>
                        </a:rPr>
                        <a:t>73</a:t>
                      </a:r>
                      <a:endParaRPr lang="pt-B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pt-B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ARGISSOLO AMARELO</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8193312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p:txBody>
          <a:bodyPr/>
          <a:lstStyle/>
          <a:p>
            <a:pPr algn="ctr"/>
            <a:r>
              <a:rPr lang="pt-BR" dirty="0" smtClean="0"/>
              <a:t>Mapeamento Pedológico</a:t>
            </a:r>
            <a:endParaRPr lang="pt-BR" dirty="0"/>
          </a:p>
        </p:txBody>
      </p:sp>
      <p:sp>
        <p:nvSpPr>
          <p:cNvPr id="7" name="Espaço Reservado para Texto 6"/>
          <p:cNvSpPr>
            <a:spLocks noGrp="1"/>
          </p:cNvSpPr>
          <p:nvPr>
            <p:ph type="body" idx="1"/>
          </p:nvPr>
        </p:nvSpPr>
        <p:spPr/>
        <p:txBody>
          <a:bodyPr/>
          <a:lstStyle/>
          <a:p>
            <a:r>
              <a:rPr lang="pt-BR" dirty="0" smtClean="0"/>
              <a:t>Ubatuba</a:t>
            </a:r>
            <a:endParaRPr lang="pt-BR" dirty="0"/>
          </a:p>
        </p:txBody>
      </p:sp>
      <p:sp>
        <p:nvSpPr>
          <p:cNvPr id="8" name="Espaço Reservado para Conteúdo 7"/>
          <p:cNvSpPr>
            <a:spLocks noGrp="1"/>
          </p:cNvSpPr>
          <p:nvPr>
            <p:ph sz="half" idx="2"/>
          </p:nvPr>
        </p:nvSpPr>
        <p:spPr/>
        <p:txBody>
          <a:bodyPr/>
          <a:lstStyle/>
          <a:p>
            <a:r>
              <a:rPr lang="pt-BR" dirty="0" err="1" smtClean="0"/>
              <a:t>Cambissolos</a:t>
            </a:r>
            <a:endParaRPr lang="pt-BR" dirty="0" smtClean="0"/>
          </a:p>
          <a:p>
            <a:r>
              <a:rPr lang="pt-BR" dirty="0" err="1" smtClean="0"/>
              <a:t>Neossolos</a:t>
            </a:r>
            <a:r>
              <a:rPr lang="pt-BR" dirty="0" smtClean="0"/>
              <a:t> </a:t>
            </a:r>
            <a:r>
              <a:rPr lang="pt-BR" dirty="0" err="1" smtClean="0"/>
              <a:t>Litólicos</a:t>
            </a:r>
            <a:endParaRPr lang="pt-BR" dirty="0"/>
          </a:p>
        </p:txBody>
      </p:sp>
      <p:sp>
        <p:nvSpPr>
          <p:cNvPr id="9" name="Espaço Reservado para Texto 8"/>
          <p:cNvSpPr>
            <a:spLocks noGrp="1"/>
          </p:cNvSpPr>
          <p:nvPr>
            <p:ph type="body" sz="quarter" idx="3"/>
          </p:nvPr>
        </p:nvSpPr>
        <p:spPr/>
        <p:txBody>
          <a:bodyPr/>
          <a:lstStyle/>
          <a:p>
            <a:r>
              <a:rPr lang="pt-BR" dirty="0" smtClean="0"/>
              <a:t>Santos</a:t>
            </a:r>
            <a:endParaRPr lang="pt-BR" dirty="0"/>
          </a:p>
        </p:txBody>
      </p:sp>
      <p:sp>
        <p:nvSpPr>
          <p:cNvPr id="10" name="Espaço Reservado para Conteúdo 9"/>
          <p:cNvSpPr>
            <a:spLocks noGrp="1"/>
          </p:cNvSpPr>
          <p:nvPr>
            <p:ph sz="quarter" idx="4"/>
          </p:nvPr>
        </p:nvSpPr>
        <p:spPr/>
        <p:txBody>
          <a:bodyPr/>
          <a:lstStyle/>
          <a:p>
            <a:r>
              <a:rPr lang="pt-BR" dirty="0" err="1" smtClean="0"/>
              <a:t>Cambissolos</a:t>
            </a:r>
            <a:endParaRPr lang="pt-BR" dirty="0"/>
          </a:p>
        </p:txBody>
      </p:sp>
      <p:pic>
        <p:nvPicPr>
          <p:cNvPr id="5" name="Imagem 4"/>
          <p:cNvPicPr>
            <a:picLocks noChangeAspect="1"/>
          </p:cNvPicPr>
          <p:nvPr/>
        </p:nvPicPr>
        <p:blipFill>
          <a:blip r:embed="rId2"/>
          <a:stretch>
            <a:fillRect/>
          </a:stretch>
        </p:blipFill>
        <p:spPr>
          <a:xfrm rot="5400000">
            <a:off x="3283786" y="2712727"/>
            <a:ext cx="3445049" cy="1982528"/>
          </a:xfrm>
          <a:prstGeom prst="rect">
            <a:avLst/>
          </a:prstGeom>
        </p:spPr>
      </p:pic>
      <p:pic>
        <p:nvPicPr>
          <p:cNvPr id="11" name="Imagem 10"/>
          <p:cNvPicPr>
            <a:picLocks noChangeAspect="1"/>
          </p:cNvPicPr>
          <p:nvPr/>
        </p:nvPicPr>
        <p:blipFill>
          <a:blip r:embed="rId3"/>
          <a:stretch>
            <a:fillRect/>
          </a:stretch>
        </p:blipFill>
        <p:spPr>
          <a:xfrm rot="5400000">
            <a:off x="7644770" y="2919903"/>
            <a:ext cx="2238047" cy="2775178"/>
          </a:xfrm>
          <a:prstGeom prst="rect">
            <a:avLst/>
          </a:prstGeom>
        </p:spPr>
      </p:pic>
      <p:sp>
        <p:nvSpPr>
          <p:cNvPr id="12" name="CaixaDeTexto 11"/>
          <p:cNvSpPr txBox="1"/>
          <p:nvPr/>
        </p:nvSpPr>
        <p:spPr>
          <a:xfrm>
            <a:off x="5374677" y="6294361"/>
            <a:ext cx="1445821" cy="369332"/>
          </a:xfrm>
          <a:prstGeom prst="rect">
            <a:avLst/>
          </a:prstGeom>
          <a:noFill/>
        </p:spPr>
        <p:txBody>
          <a:bodyPr wrap="square" rtlCol="0">
            <a:spAutoFit/>
          </a:bodyPr>
          <a:lstStyle/>
          <a:p>
            <a:r>
              <a:rPr lang="pt-BR" dirty="0" smtClean="0"/>
              <a:t>ROSSI, 2017</a:t>
            </a:r>
            <a:endParaRPr lang="pt-BR" dirty="0"/>
          </a:p>
        </p:txBody>
      </p:sp>
    </p:spTree>
    <p:extLst>
      <p:ext uri="{BB962C8B-B14F-4D97-AF65-F5344CB8AC3E}">
        <p14:creationId xmlns:p14="http://schemas.microsoft.com/office/powerpoint/2010/main" val="21433487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a:stretch>
            <a:fillRect/>
          </a:stretch>
        </p:blipFill>
        <p:spPr>
          <a:xfrm>
            <a:off x="2527300" y="333233"/>
            <a:ext cx="7442200" cy="6178692"/>
          </a:xfrm>
          <a:prstGeom prst="rect">
            <a:avLst/>
          </a:prstGeom>
        </p:spPr>
      </p:pic>
      <p:sp>
        <p:nvSpPr>
          <p:cNvPr id="6" name="Elipse 5"/>
          <p:cNvSpPr/>
          <p:nvPr/>
        </p:nvSpPr>
        <p:spPr>
          <a:xfrm>
            <a:off x="6134100" y="2654300"/>
            <a:ext cx="838200" cy="482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087417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2489200" y="305826"/>
            <a:ext cx="7622703" cy="6300417"/>
          </a:xfrm>
          <a:prstGeom prst="rect">
            <a:avLst/>
          </a:prstGeom>
        </p:spPr>
      </p:pic>
      <p:sp>
        <p:nvSpPr>
          <p:cNvPr id="3" name="Elipse 2"/>
          <p:cNvSpPr/>
          <p:nvPr/>
        </p:nvSpPr>
        <p:spPr>
          <a:xfrm>
            <a:off x="5029200" y="2667000"/>
            <a:ext cx="3035300" cy="13335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9958087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1384301" y="342900"/>
            <a:ext cx="9601200" cy="6210299"/>
          </a:xfrm>
          <a:prstGeom prst="rect">
            <a:avLst/>
          </a:prstGeom>
        </p:spPr>
      </p:pic>
    </p:spTree>
    <p:extLst>
      <p:ext uri="{BB962C8B-B14F-4D97-AF65-F5344CB8AC3E}">
        <p14:creationId xmlns:p14="http://schemas.microsoft.com/office/powerpoint/2010/main" val="5324175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838201" y="330201"/>
            <a:ext cx="10566400" cy="6235700"/>
          </a:xfrm>
          <a:prstGeom prst="rect">
            <a:avLst/>
          </a:prstGeom>
        </p:spPr>
      </p:pic>
    </p:spTree>
    <p:extLst>
      <p:ext uri="{BB962C8B-B14F-4D97-AF65-F5344CB8AC3E}">
        <p14:creationId xmlns:p14="http://schemas.microsoft.com/office/powerpoint/2010/main" val="38472924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1455821" y="320499"/>
            <a:ext cx="9300411" cy="6203626"/>
          </a:xfrm>
          <a:prstGeom prst="rect">
            <a:avLst/>
          </a:prstGeom>
        </p:spPr>
      </p:pic>
    </p:spTree>
    <p:extLst>
      <p:ext uri="{BB962C8B-B14F-4D97-AF65-F5344CB8AC3E}">
        <p14:creationId xmlns:p14="http://schemas.microsoft.com/office/powerpoint/2010/main" val="31922896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extLst/>
          </p:nvPr>
        </p:nvGraphicFramePr>
        <p:xfrm>
          <a:off x="7406397" y="609600"/>
          <a:ext cx="3609474" cy="2225040"/>
        </p:xfrm>
        <a:graphic>
          <a:graphicData uri="http://schemas.openxmlformats.org/drawingml/2006/table">
            <a:tbl>
              <a:tblPr firstRow="1" bandRow="1">
                <a:tableStyleId>{5C22544A-7EE6-4342-B048-85BDC9FD1C3A}</a:tableStyleId>
              </a:tblPr>
              <a:tblGrid>
                <a:gridCol w="1804737"/>
                <a:gridCol w="1804737"/>
              </a:tblGrid>
              <a:tr h="370840">
                <a:tc>
                  <a:txBody>
                    <a:bodyPr/>
                    <a:lstStyle/>
                    <a:p>
                      <a:pPr algn="ctr"/>
                      <a:r>
                        <a:rPr lang="pt-BR" dirty="0" smtClean="0"/>
                        <a:t>Classe</a:t>
                      </a:r>
                      <a:r>
                        <a:rPr lang="pt-BR" baseline="0" dirty="0" smtClean="0"/>
                        <a:t> de Solo</a:t>
                      </a:r>
                      <a:endParaRPr lang="pt-BR" dirty="0"/>
                    </a:p>
                  </a:txBody>
                  <a:tcPr/>
                </a:tc>
                <a:tc>
                  <a:txBody>
                    <a:bodyPr/>
                    <a:lstStyle/>
                    <a:p>
                      <a:pPr algn="ctr"/>
                      <a:r>
                        <a:rPr lang="pt-BR" dirty="0" smtClean="0"/>
                        <a:t>Área (m</a:t>
                      </a:r>
                      <a:r>
                        <a:rPr lang="pt-BR" baseline="30000" dirty="0" smtClean="0"/>
                        <a:t>2</a:t>
                      </a:r>
                      <a:r>
                        <a:rPr lang="pt-BR" dirty="0" smtClean="0"/>
                        <a:t>)</a:t>
                      </a:r>
                      <a:endParaRPr lang="pt-BR" dirty="0"/>
                    </a:p>
                  </a:txBody>
                  <a:tcPr/>
                </a:tc>
              </a:tr>
              <a:tr h="370840">
                <a:tc>
                  <a:txBody>
                    <a:bodyPr/>
                    <a:lstStyle/>
                    <a:p>
                      <a:r>
                        <a:rPr lang="pt-BR" dirty="0" err="1" smtClean="0"/>
                        <a:t>Cambissolo</a:t>
                      </a:r>
                      <a:endParaRPr lang="pt-BR" dirty="0"/>
                    </a:p>
                  </a:txBody>
                  <a:tcPr/>
                </a:tc>
                <a:tc>
                  <a:txBody>
                    <a:bodyPr/>
                    <a:lstStyle/>
                    <a:p>
                      <a:pPr algn="r"/>
                      <a:r>
                        <a:rPr lang="pt-BR" sz="1800" kern="1200" dirty="0" smtClean="0">
                          <a:solidFill>
                            <a:schemeClr val="dk1"/>
                          </a:solidFill>
                          <a:effectLst/>
                          <a:latin typeface="+mn-lt"/>
                          <a:ea typeface="+mn-ea"/>
                          <a:cs typeface="+mn-cs"/>
                        </a:rPr>
                        <a:t>45.315 </a:t>
                      </a:r>
                      <a:endParaRPr lang="pt-BR" dirty="0"/>
                    </a:p>
                  </a:txBody>
                  <a:tcPr/>
                </a:tc>
              </a:tr>
              <a:tr h="370840">
                <a:tc>
                  <a:txBody>
                    <a:bodyPr/>
                    <a:lstStyle/>
                    <a:p>
                      <a:r>
                        <a:rPr lang="pt-BR" dirty="0" err="1" smtClean="0"/>
                        <a:t>Neossolo</a:t>
                      </a:r>
                      <a:endParaRPr lang="pt-BR" dirty="0"/>
                    </a:p>
                  </a:txBody>
                  <a:tcPr/>
                </a:tc>
                <a:tc>
                  <a:txBody>
                    <a:bodyPr/>
                    <a:lstStyle/>
                    <a:p>
                      <a:pPr algn="r"/>
                      <a:r>
                        <a:rPr lang="pt-BR" sz="1800" kern="1200" dirty="0" smtClean="0">
                          <a:solidFill>
                            <a:schemeClr val="dk1"/>
                          </a:solidFill>
                          <a:effectLst/>
                          <a:latin typeface="+mn-lt"/>
                          <a:ea typeface="+mn-ea"/>
                          <a:cs typeface="+mn-cs"/>
                        </a:rPr>
                        <a:t>20.604 </a:t>
                      </a:r>
                      <a:endParaRPr lang="pt-BR" dirty="0"/>
                    </a:p>
                  </a:txBody>
                  <a:tcPr/>
                </a:tc>
              </a:tr>
              <a:tr h="370840">
                <a:tc>
                  <a:txBody>
                    <a:bodyPr/>
                    <a:lstStyle/>
                    <a:p>
                      <a:r>
                        <a:rPr lang="pt-BR" dirty="0" err="1" smtClean="0"/>
                        <a:t>Gleissolo</a:t>
                      </a:r>
                      <a:endParaRPr lang="pt-BR" dirty="0"/>
                    </a:p>
                  </a:txBody>
                  <a:tcPr/>
                </a:tc>
                <a:tc>
                  <a:txBody>
                    <a:bodyPr/>
                    <a:lstStyle/>
                    <a:p>
                      <a:pPr algn="r"/>
                      <a:r>
                        <a:rPr lang="pt-BR" sz="1800" kern="1200" dirty="0" smtClean="0">
                          <a:solidFill>
                            <a:schemeClr val="dk1"/>
                          </a:solidFill>
                          <a:effectLst/>
                          <a:latin typeface="+mn-lt"/>
                          <a:ea typeface="+mn-ea"/>
                          <a:cs typeface="+mn-cs"/>
                        </a:rPr>
                        <a:t>2.030</a:t>
                      </a:r>
                      <a:endParaRPr lang="pt-BR" dirty="0"/>
                    </a:p>
                  </a:txBody>
                  <a:tcPr/>
                </a:tc>
              </a:tr>
              <a:tr h="370840">
                <a:tc>
                  <a:txBody>
                    <a:bodyPr/>
                    <a:lstStyle/>
                    <a:p>
                      <a:r>
                        <a:rPr lang="pt-BR" dirty="0" err="1" smtClean="0"/>
                        <a:t>Argissolo</a:t>
                      </a:r>
                      <a:endParaRPr lang="pt-BR" dirty="0"/>
                    </a:p>
                  </a:txBody>
                  <a:tcPr/>
                </a:tc>
                <a:tc>
                  <a:txBody>
                    <a:bodyPr/>
                    <a:lstStyle/>
                    <a:p>
                      <a:pPr algn="r"/>
                      <a:r>
                        <a:rPr lang="pt-BR" sz="1800" kern="1200" dirty="0" smtClean="0">
                          <a:solidFill>
                            <a:schemeClr val="dk1"/>
                          </a:solidFill>
                          <a:effectLst/>
                          <a:latin typeface="+mn-lt"/>
                          <a:ea typeface="+mn-ea"/>
                          <a:cs typeface="+mn-cs"/>
                        </a:rPr>
                        <a:t>262.501 </a:t>
                      </a:r>
                      <a:endParaRPr lang="pt-BR" dirty="0"/>
                    </a:p>
                  </a:txBody>
                  <a:tcPr/>
                </a:tc>
              </a:tr>
              <a:tr h="370840">
                <a:tc>
                  <a:txBody>
                    <a:bodyPr/>
                    <a:lstStyle/>
                    <a:p>
                      <a:r>
                        <a:rPr lang="pt-BR" dirty="0" smtClean="0"/>
                        <a:t>Afloramento</a:t>
                      </a:r>
                      <a:endParaRPr lang="pt-BR" dirty="0"/>
                    </a:p>
                  </a:txBody>
                  <a:tcPr/>
                </a:tc>
                <a:tc>
                  <a:txBody>
                    <a:bodyPr/>
                    <a:lstStyle/>
                    <a:p>
                      <a:pPr algn="r"/>
                      <a:r>
                        <a:rPr lang="pt-BR" dirty="0" smtClean="0"/>
                        <a:t>768</a:t>
                      </a:r>
                      <a:endParaRPr lang="pt-BR" dirty="0"/>
                    </a:p>
                  </a:txBody>
                  <a:tcPr/>
                </a:tc>
              </a:tr>
            </a:tbl>
          </a:graphicData>
        </a:graphic>
      </p:graphicFrame>
      <p:sp>
        <p:nvSpPr>
          <p:cNvPr id="3" name="Título 2"/>
          <p:cNvSpPr>
            <a:spLocks noGrp="1"/>
          </p:cNvSpPr>
          <p:nvPr>
            <p:ph type="title"/>
          </p:nvPr>
        </p:nvSpPr>
        <p:spPr>
          <a:xfrm>
            <a:off x="1143000" y="609600"/>
            <a:ext cx="6263397" cy="1356360"/>
          </a:xfrm>
        </p:spPr>
        <p:txBody>
          <a:bodyPr/>
          <a:lstStyle/>
          <a:p>
            <a:r>
              <a:rPr lang="pt-BR" b="1" dirty="0"/>
              <a:t>Cálculos de área, massa e </a:t>
            </a:r>
            <a:r>
              <a:rPr lang="pt-BR" b="1" dirty="0" smtClean="0"/>
              <a:t>volume de solos</a:t>
            </a:r>
            <a:endParaRPr lang="pt-BR" dirty="0"/>
          </a:p>
        </p:txBody>
      </p:sp>
      <p:sp>
        <p:nvSpPr>
          <p:cNvPr id="4" name="Espaço Reservado para Conteúdo 3"/>
          <p:cNvSpPr>
            <a:spLocks noGrp="1"/>
          </p:cNvSpPr>
          <p:nvPr>
            <p:ph idx="1"/>
          </p:nvPr>
        </p:nvSpPr>
        <p:spPr/>
        <p:txBody>
          <a:bodyPr/>
          <a:lstStyle/>
          <a:p>
            <a:r>
              <a:rPr lang="pt-BR" dirty="0" smtClean="0"/>
              <a:t>Área mapeada: 331.221 m</a:t>
            </a:r>
            <a:r>
              <a:rPr lang="pt-BR" baseline="30000" dirty="0" smtClean="0"/>
              <a:t>2</a:t>
            </a:r>
          </a:p>
          <a:p>
            <a:r>
              <a:rPr lang="pt-BR" dirty="0" smtClean="0"/>
              <a:t>Volume do manto de alteração: </a:t>
            </a:r>
            <a:r>
              <a:rPr lang="pt-BR" dirty="0"/>
              <a:t>5.558,75 </a:t>
            </a:r>
            <a:r>
              <a:rPr lang="pt-BR" dirty="0" smtClean="0"/>
              <a:t>m³</a:t>
            </a:r>
            <a:endParaRPr lang="pt-BR" dirty="0"/>
          </a:p>
        </p:txBody>
      </p:sp>
      <p:graphicFrame>
        <p:nvGraphicFramePr>
          <p:cNvPr id="5" name="Tabela 4"/>
          <p:cNvGraphicFramePr>
            <a:graphicFrameLocks noGrp="1"/>
          </p:cNvGraphicFramePr>
          <p:nvPr>
            <p:extLst/>
          </p:nvPr>
        </p:nvGraphicFramePr>
        <p:xfrm>
          <a:off x="2015435" y="3540760"/>
          <a:ext cx="3976291" cy="1854200"/>
        </p:xfrm>
        <a:graphic>
          <a:graphicData uri="http://schemas.openxmlformats.org/drawingml/2006/table">
            <a:tbl>
              <a:tblPr firstRow="1" bandRow="1">
                <a:tableStyleId>{5C22544A-7EE6-4342-B048-85BDC9FD1C3A}</a:tableStyleId>
              </a:tblPr>
              <a:tblGrid>
                <a:gridCol w="1245123"/>
                <a:gridCol w="1395663"/>
                <a:gridCol w="1335505"/>
              </a:tblGrid>
              <a:tr h="370840">
                <a:tc>
                  <a:txBody>
                    <a:bodyPr/>
                    <a:lstStyle/>
                    <a:p>
                      <a:r>
                        <a:rPr lang="pt-BR" dirty="0" smtClean="0"/>
                        <a:t>Horizonte </a:t>
                      </a:r>
                      <a:endParaRPr lang="pt-BR" dirty="0"/>
                    </a:p>
                  </a:txBody>
                  <a:tcPr/>
                </a:tc>
                <a:tc>
                  <a:txBody>
                    <a:bodyPr/>
                    <a:lstStyle/>
                    <a:p>
                      <a:r>
                        <a:rPr lang="pt-BR" dirty="0" smtClean="0"/>
                        <a:t>Volume (m</a:t>
                      </a:r>
                      <a:r>
                        <a:rPr lang="pt-BR" baseline="30000" dirty="0" smtClean="0"/>
                        <a:t>3</a:t>
                      </a:r>
                      <a:r>
                        <a:rPr lang="pt-BR" dirty="0" smtClean="0"/>
                        <a:t>)</a:t>
                      </a:r>
                      <a:endParaRPr lang="pt-BR" dirty="0"/>
                    </a:p>
                  </a:txBody>
                  <a:tcPr/>
                </a:tc>
                <a:tc>
                  <a:txBody>
                    <a:bodyPr/>
                    <a:lstStyle/>
                    <a:p>
                      <a:r>
                        <a:rPr lang="pt-BR" dirty="0" smtClean="0"/>
                        <a:t>Massa (</a:t>
                      </a:r>
                      <a:r>
                        <a:rPr lang="pt-BR" dirty="0" err="1" smtClean="0"/>
                        <a:t>ton</a:t>
                      </a:r>
                      <a:r>
                        <a:rPr lang="pt-BR" dirty="0" smtClean="0"/>
                        <a:t>)</a:t>
                      </a:r>
                      <a:endParaRPr lang="pt-BR" dirty="0"/>
                    </a:p>
                  </a:txBody>
                  <a:tcPr/>
                </a:tc>
              </a:tr>
              <a:tr h="370840">
                <a:tc>
                  <a:txBody>
                    <a:bodyPr/>
                    <a:lstStyle/>
                    <a:p>
                      <a:pPr algn="ctr"/>
                      <a:r>
                        <a:rPr lang="pt-BR" dirty="0" smtClean="0"/>
                        <a:t>A</a:t>
                      </a:r>
                      <a:endParaRPr lang="pt-BR" dirty="0"/>
                    </a:p>
                  </a:txBody>
                  <a:tcPr/>
                </a:tc>
                <a:tc>
                  <a:txBody>
                    <a:bodyPr/>
                    <a:lstStyle/>
                    <a:p>
                      <a:pPr algn="r"/>
                      <a:r>
                        <a:rPr lang="pt-BR" sz="1800" kern="1200" dirty="0" smtClean="0">
                          <a:solidFill>
                            <a:schemeClr val="dk1"/>
                          </a:solidFill>
                          <a:effectLst/>
                          <a:latin typeface="+mn-lt"/>
                          <a:ea typeface="+mn-ea"/>
                          <a:cs typeface="+mn-cs"/>
                        </a:rPr>
                        <a:t>445,48</a:t>
                      </a:r>
                      <a:endParaRPr lang="pt-BR" dirty="0"/>
                    </a:p>
                  </a:txBody>
                  <a:tcPr/>
                </a:tc>
                <a:tc>
                  <a:txBody>
                    <a:bodyPr/>
                    <a:lstStyle/>
                    <a:p>
                      <a:pPr algn="r"/>
                      <a:r>
                        <a:rPr lang="pt-BR" sz="1800" kern="1200" dirty="0" smtClean="0">
                          <a:solidFill>
                            <a:schemeClr val="dk1"/>
                          </a:solidFill>
                          <a:effectLst/>
                          <a:latin typeface="+mn-lt"/>
                          <a:ea typeface="+mn-ea"/>
                          <a:cs typeface="+mn-cs"/>
                        </a:rPr>
                        <a:t>579</a:t>
                      </a:r>
                      <a:endParaRPr lang="pt-BR" dirty="0"/>
                    </a:p>
                  </a:txBody>
                  <a:tcPr/>
                </a:tc>
              </a:tr>
              <a:tr h="370840">
                <a:tc>
                  <a:txBody>
                    <a:bodyPr/>
                    <a:lstStyle/>
                    <a:p>
                      <a:pPr algn="ctr"/>
                      <a:r>
                        <a:rPr lang="pt-BR" dirty="0" smtClean="0"/>
                        <a:t>B</a:t>
                      </a:r>
                      <a:endParaRPr lang="pt-BR" dirty="0"/>
                    </a:p>
                  </a:txBody>
                  <a:tcPr/>
                </a:tc>
                <a:tc>
                  <a:txBody>
                    <a:bodyPr/>
                    <a:lstStyle/>
                    <a:p>
                      <a:pPr algn="r"/>
                      <a:r>
                        <a:rPr lang="pt-BR" sz="1800" kern="1200" dirty="0" smtClean="0">
                          <a:solidFill>
                            <a:schemeClr val="dk1"/>
                          </a:solidFill>
                          <a:effectLst/>
                          <a:latin typeface="+mn-lt"/>
                          <a:ea typeface="+mn-ea"/>
                          <a:cs typeface="+mn-cs"/>
                        </a:rPr>
                        <a:t>4.103,04</a:t>
                      </a:r>
                      <a:endParaRPr lang="pt-BR" dirty="0"/>
                    </a:p>
                  </a:txBody>
                  <a:tcPr/>
                </a:tc>
                <a:tc>
                  <a:txBody>
                    <a:bodyPr/>
                    <a:lstStyle/>
                    <a:p>
                      <a:pPr algn="r"/>
                      <a:r>
                        <a:rPr lang="pt-BR" sz="1800" kern="1200" dirty="0" smtClean="0">
                          <a:solidFill>
                            <a:schemeClr val="dk1"/>
                          </a:solidFill>
                          <a:effectLst/>
                          <a:latin typeface="+mn-lt"/>
                          <a:ea typeface="+mn-ea"/>
                          <a:cs typeface="+mn-cs"/>
                        </a:rPr>
                        <a:t>7.591,43</a:t>
                      </a:r>
                      <a:endParaRPr lang="pt-BR" dirty="0"/>
                    </a:p>
                  </a:txBody>
                  <a:tcPr/>
                </a:tc>
              </a:tr>
              <a:tr h="370840">
                <a:tc>
                  <a:txBody>
                    <a:bodyPr/>
                    <a:lstStyle/>
                    <a:p>
                      <a:pPr algn="ctr"/>
                      <a:r>
                        <a:rPr lang="pt-BR" dirty="0" smtClean="0"/>
                        <a:t>C</a:t>
                      </a:r>
                      <a:endParaRPr lang="pt-BR" dirty="0"/>
                    </a:p>
                  </a:txBody>
                  <a:tcPr/>
                </a:tc>
                <a:tc>
                  <a:txBody>
                    <a:bodyPr/>
                    <a:lstStyle/>
                    <a:p>
                      <a:pPr algn="r"/>
                      <a:r>
                        <a:rPr lang="pt-BR" sz="1800" kern="1200" dirty="0" smtClean="0">
                          <a:solidFill>
                            <a:schemeClr val="dk1"/>
                          </a:solidFill>
                          <a:effectLst/>
                          <a:latin typeface="+mn-lt"/>
                          <a:ea typeface="+mn-ea"/>
                          <a:cs typeface="+mn-cs"/>
                        </a:rPr>
                        <a:t>1.010,23</a:t>
                      </a:r>
                      <a:endParaRPr lang="pt-BR" dirty="0"/>
                    </a:p>
                  </a:txBody>
                  <a:tcPr/>
                </a:tc>
                <a:tc>
                  <a:txBody>
                    <a:bodyPr/>
                    <a:lstStyle/>
                    <a:p>
                      <a:pPr algn="r"/>
                      <a:r>
                        <a:rPr lang="pt-BR" sz="1800" kern="1200" dirty="0" smtClean="0">
                          <a:solidFill>
                            <a:schemeClr val="dk1"/>
                          </a:solidFill>
                          <a:effectLst/>
                          <a:latin typeface="+mn-lt"/>
                          <a:ea typeface="+mn-ea"/>
                          <a:cs typeface="+mn-cs"/>
                        </a:rPr>
                        <a:t>1.769,10</a:t>
                      </a:r>
                      <a:endParaRPr lang="pt-BR" dirty="0"/>
                    </a:p>
                  </a:txBody>
                  <a:tcPr/>
                </a:tc>
              </a:tr>
              <a:tr h="370840">
                <a:tc>
                  <a:txBody>
                    <a:bodyPr/>
                    <a:lstStyle/>
                    <a:p>
                      <a:pPr algn="ctr"/>
                      <a:r>
                        <a:rPr lang="pt-BR" dirty="0" smtClean="0"/>
                        <a:t>Solo</a:t>
                      </a:r>
                      <a:endParaRPr lang="pt-BR" dirty="0"/>
                    </a:p>
                  </a:txBody>
                  <a:tcPr/>
                </a:tc>
                <a:tc>
                  <a:txBody>
                    <a:bodyPr/>
                    <a:lstStyle/>
                    <a:p>
                      <a:pPr algn="r"/>
                      <a:r>
                        <a:rPr lang="pt-BR" sz="1800" kern="1200" dirty="0" smtClean="0">
                          <a:solidFill>
                            <a:schemeClr val="dk1"/>
                          </a:solidFill>
                          <a:effectLst/>
                          <a:latin typeface="+mn-lt"/>
                          <a:ea typeface="+mn-ea"/>
                          <a:cs typeface="+mn-cs"/>
                        </a:rPr>
                        <a:t>5.558,75</a:t>
                      </a:r>
                      <a:endParaRPr lang="pt-BR" dirty="0"/>
                    </a:p>
                  </a:txBody>
                  <a:tcPr/>
                </a:tc>
                <a:tc>
                  <a:txBody>
                    <a:bodyPr/>
                    <a:lstStyle/>
                    <a:p>
                      <a:pPr algn="r"/>
                      <a:r>
                        <a:rPr lang="pt-BR" sz="1800" kern="1200" dirty="0" smtClean="0">
                          <a:solidFill>
                            <a:schemeClr val="dk1"/>
                          </a:solidFill>
                          <a:effectLst/>
                          <a:latin typeface="+mn-lt"/>
                          <a:ea typeface="+mn-ea"/>
                          <a:cs typeface="+mn-cs"/>
                        </a:rPr>
                        <a:t>13.729,1</a:t>
                      </a:r>
                      <a:endParaRPr lang="pt-BR" dirty="0"/>
                    </a:p>
                  </a:txBody>
                  <a:tcPr/>
                </a:tc>
              </a:tr>
            </a:tbl>
          </a:graphicData>
        </a:graphic>
      </p:graphicFrame>
      <p:pic>
        <p:nvPicPr>
          <p:cNvPr id="6" name="Imagem 5"/>
          <p:cNvPicPr>
            <a:picLocks noChangeAspect="1"/>
          </p:cNvPicPr>
          <p:nvPr/>
        </p:nvPicPr>
        <p:blipFill>
          <a:blip r:embed="rId2"/>
          <a:stretch>
            <a:fillRect/>
          </a:stretch>
        </p:blipFill>
        <p:spPr>
          <a:xfrm>
            <a:off x="6725124" y="3184645"/>
            <a:ext cx="4535213" cy="3107869"/>
          </a:xfrm>
          <a:prstGeom prst="rect">
            <a:avLst/>
          </a:prstGeom>
        </p:spPr>
      </p:pic>
    </p:spTree>
    <p:extLst>
      <p:ext uri="{BB962C8B-B14F-4D97-AF65-F5344CB8AC3E}">
        <p14:creationId xmlns:p14="http://schemas.microsoft.com/office/powerpoint/2010/main" val="39843647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smtClean="0"/>
              <a:t>SiBCS</a:t>
            </a:r>
            <a:r>
              <a:rPr lang="pt-BR" dirty="0" smtClean="0"/>
              <a:t> (EMBRAPA, 2018)</a:t>
            </a:r>
            <a:endParaRPr lang="pt-BR" dirty="0"/>
          </a:p>
        </p:txBody>
      </p:sp>
      <p:sp>
        <p:nvSpPr>
          <p:cNvPr id="3" name="Espaço Reservado para Conteúdo 2"/>
          <p:cNvSpPr>
            <a:spLocks noGrp="1"/>
          </p:cNvSpPr>
          <p:nvPr>
            <p:ph idx="1"/>
          </p:nvPr>
        </p:nvSpPr>
        <p:spPr>
          <a:xfrm>
            <a:off x="838200" y="2287962"/>
            <a:ext cx="10515600" cy="4351338"/>
          </a:xfrm>
        </p:spPr>
        <p:txBody>
          <a:bodyPr>
            <a:normAutofit fontScale="70000" lnSpcReduction="20000"/>
          </a:bodyPr>
          <a:lstStyle/>
          <a:p>
            <a:r>
              <a:rPr lang="pt-BR" dirty="0" smtClean="0"/>
              <a:t>Diferenciação em 13 classes de solos </a:t>
            </a:r>
          </a:p>
          <a:p>
            <a:pPr algn="just"/>
            <a:r>
              <a:rPr lang="pt-BR" i="1" dirty="0" smtClean="0"/>
              <a:t>“O limite inferior do solo é difícil de ser definido. Em geral, o solo passa gradualmente, em profundidade, para rocha dura ou materiais </a:t>
            </a:r>
            <a:r>
              <a:rPr lang="pt-BR" i="1" dirty="0" err="1" smtClean="0"/>
              <a:t>saprolíticos</a:t>
            </a:r>
            <a:r>
              <a:rPr lang="pt-BR" i="1" dirty="0" smtClean="0"/>
              <a:t> ou sedimentos que não apresentam sinais da influência de atividade biológica. O material subjacente (não solo) contrasta com o solo pelo decréscimo nítido de constituintes orgânicos e pelo decréscimo de alteração e decomposição dos constituintes minerais, ou seja, pelo predomínio de propriedades mais relacionadas ao substrato rochoso ou ao material de origem não consolidado.”</a:t>
            </a:r>
          </a:p>
          <a:p>
            <a:pPr algn="just"/>
            <a:r>
              <a:rPr lang="pt-BR" i="1" dirty="0" smtClean="0"/>
              <a:t>Nas condições de clima tropical úmido, prevalecentes no Brasil, a expressão da atividade biológica e os processos pedogenéticos comumente ultrapassam profundidades maiores que 200 cm. Nesses casos, principalmente por questões práticas de execução de trabalhos de campo, o limite inferior da seção de controle do solo para fins de classificação é arbitrariamente fixado em 200 cm, exceto quando: </a:t>
            </a:r>
          </a:p>
          <a:p>
            <a:pPr algn="just"/>
            <a:r>
              <a:rPr lang="pt-BR" i="1" dirty="0" smtClean="0"/>
              <a:t>a) O horizonte A exceder 150 cm de espessura. Neste caso, o limite arbitrado é de 300 cm (situação eventualmente observada em </a:t>
            </a:r>
            <a:r>
              <a:rPr lang="pt-BR" i="1" dirty="0" err="1" smtClean="0"/>
              <a:t>Argissolos</a:t>
            </a:r>
            <a:r>
              <a:rPr lang="pt-BR" i="1" dirty="0" smtClean="0"/>
              <a:t> e </a:t>
            </a:r>
            <a:r>
              <a:rPr lang="pt-BR" i="1" dirty="0" err="1" smtClean="0"/>
              <a:t>Latossolos</a:t>
            </a:r>
            <a:r>
              <a:rPr lang="pt-BR" i="1" dirty="0" smtClean="0"/>
              <a:t>); ou </a:t>
            </a:r>
          </a:p>
          <a:p>
            <a:pPr algn="just"/>
            <a:r>
              <a:rPr lang="pt-BR" i="1" dirty="0" smtClean="0"/>
              <a:t>b) O horizonte E estiver presente no </a:t>
            </a:r>
            <a:r>
              <a:rPr lang="pt-BR" i="1" dirty="0" err="1" smtClean="0"/>
              <a:t>sequum</a:t>
            </a:r>
            <a:r>
              <a:rPr lang="pt-BR" i="1" dirty="0" smtClean="0"/>
              <a:t>, cuja espessura somada à do horizonte A for igual ou maior que 200 cm. Neste caso, aplicado exclusivamente para as classes dos </a:t>
            </a:r>
            <a:r>
              <a:rPr lang="pt-BR" i="1" dirty="0" err="1" smtClean="0"/>
              <a:t>Espodossolos</a:t>
            </a:r>
            <a:r>
              <a:rPr lang="pt-BR" i="1" dirty="0" smtClean="0"/>
              <a:t>, o limite arbitrado é de 400 cm.</a:t>
            </a:r>
            <a:r>
              <a:rPr lang="pt-BR" dirty="0" smtClean="0"/>
              <a:t> </a:t>
            </a:r>
            <a:endParaRPr lang="pt-BR" i="1" dirty="0"/>
          </a:p>
        </p:txBody>
      </p:sp>
      <p:pic>
        <p:nvPicPr>
          <p:cNvPr id="2050" name="Picture 2" descr="imag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65346" y="108271"/>
            <a:ext cx="1685925" cy="2409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8297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2413001" y="310098"/>
            <a:ext cx="7442200" cy="6302334"/>
          </a:xfrm>
          <a:prstGeom prst="rect">
            <a:avLst/>
          </a:prstGeom>
        </p:spPr>
      </p:pic>
    </p:spTree>
    <p:extLst>
      <p:ext uri="{BB962C8B-B14F-4D97-AF65-F5344CB8AC3E}">
        <p14:creationId xmlns:p14="http://schemas.microsoft.com/office/powerpoint/2010/main" val="27645131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4309426" y="488544"/>
            <a:ext cx="3517490" cy="2915406"/>
          </a:xfrm>
          <a:prstGeom prst="rect">
            <a:avLst/>
          </a:prstGeom>
        </p:spPr>
      </p:pic>
      <p:sp>
        <p:nvSpPr>
          <p:cNvPr id="3" name="Título 2"/>
          <p:cNvSpPr>
            <a:spLocks noGrp="1"/>
          </p:cNvSpPr>
          <p:nvPr>
            <p:ph type="title"/>
          </p:nvPr>
        </p:nvSpPr>
        <p:spPr>
          <a:xfrm>
            <a:off x="4200244" y="3422649"/>
            <a:ext cx="3600557" cy="1356360"/>
          </a:xfrm>
        </p:spPr>
        <p:txBody>
          <a:bodyPr>
            <a:normAutofit/>
          </a:bodyPr>
          <a:lstStyle/>
          <a:p>
            <a:pPr algn="ctr"/>
            <a:r>
              <a:rPr lang="pt-BR" sz="2000" b="1" dirty="0" smtClean="0"/>
              <a:t>Rodrigues </a:t>
            </a:r>
            <a:r>
              <a:rPr lang="pt-BR" sz="2000" b="1" dirty="0"/>
              <a:t>(1965, </a:t>
            </a:r>
            <a:r>
              <a:rPr lang="pt-BR" sz="2000" b="1" dirty="0" smtClean="0"/>
              <a:t>p.33)</a:t>
            </a:r>
            <a:endParaRPr lang="pt-BR" sz="2000" dirty="0"/>
          </a:p>
        </p:txBody>
      </p:sp>
      <p:pic>
        <p:nvPicPr>
          <p:cNvPr id="4" name="Imagem 3"/>
          <p:cNvPicPr>
            <a:picLocks noChangeAspect="1"/>
          </p:cNvPicPr>
          <p:nvPr/>
        </p:nvPicPr>
        <p:blipFill>
          <a:blip r:embed="rId3"/>
          <a:stretch>
            <a:fillRect/>
          </a:stretch>
        </p:blipFill>
        <p:spPr>
          <a:xfrm>
            <a:off x="7826917" y="3494019"/>
            <a:ext cx="4105603" cy="3008066"/>
          </a:xfrm>
          <a:prstGeom prst="rect">
            <a:avLst/>
          </a:prstGeom>
        </p:spPr>
      </p:pic>
      <p:sp>
        <p:nvSpPr>
          <p:cNvPr id="5" name="Título 2"/>
          <p:cNvSpPr txBox="1">
            <a:spLocks/>
          </p:cNvSpPr>
          <p:nvPr/>
        </p:nvSpPr>
        <p:spPr>
          <a:xfrm>
            <a:off x="7826917" y="2149245"/>
            <a:ext cx="4131718"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2000" b="1" dirty="0" err="1"/>
              <a:t>Wolle</a:t>
            </a:r>
            <a:r>
              <a:rPr lang="pt-BR" sz="2000" b="1" dirty="0"/>
              <a:t> &amp; Carvalho (1989, p. 28)</a:t>
            </a:r>
            <a:endParaRPr lang="pt-BR" sz="2000" dirty="0"/>
          </a:p>
        </p:txBody>
      </p:sp>
      <p:pic>
        <p:nvPicPr>
          <p:cNvPr id="6" name="Imagem 5"/>
          <p:cNvPicPr>
            <a:picLocks noChangeAspect="1"/>
          </p:cNvPicPr>
          <p:nvPr/>
        </p:nvPicPr>
        <p:blipFill>
          <a:blip r:embed="rId4"/>
          <a:stretch>
            <a:fillRect/>
          </a:stretch>
        </p:blipFill>
        <p:spPr>
          <a:xfrm>
            <a:off x="382910" y="3422649"/>
            <a:ext cx="3926516" cy="3098136"/>
          </a:xfrm>
          <a:prstGeom prst="rect">
            <a:avLst/>
          </a:prstGeom>
        </p:spPr>
      </p:pic>
      <p:sp>
        <p:nvSpPr>
          <p:cNvPr id="7" name="Título 2"/>
          <p:cNvSpPr txBox="1">
            <a:spLocks/>
          </p:cNvSpPr>
          <p:nvPr/>
        </p:nvSpPr>
        <p:spPr>
          <a:xfrm>
            <a:off x="251784" y="2025594"/>
            <a:ext cx="3926516"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2000" b="1" dirty="0" err="1"/>
              <a:t>Bigarella</a:t>
            </a:r>
            <a:r>
              <a:rPr lang="pt-BR" sz="2000" b="1" dirty="0"/>
              <a:t> </a:t>
            </a:r>
            <a:r>
              <a:rPr lang="pt-BR" sz="2000" b="1" i="1" dirty="0"/>
              <a:t>et al</a:t>
            </a:r>
            <a:r>
              <a:rPr lang="pt-BR" sz="2000" b="1" dirty="0"/>
              <a:t> (1994, p. 194)</a:t>
            </a:r>
            <a:endParaRPr lang="pt-BR" sz="2000" dirty="0"/>
          </a:p>
        </p:txBody>
      </p:sp>
    </p:spTree>
    <p:extLst>
      <p:ext uri="{BB962C8B-B14F-4D97-AF65-F5344CB8AC3E}">
        <p14:creationId xmlns:p14="http://schemas.microsoft.com/office/powerpoint/2010/main" val="39312644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Variação da profundidade dos solos de acordo com a litologia</a:t>
            </a:r>
            <a:endParaRPr lang="pt-BR" dirty="0"/>
          </a:p>
        </p:txBody>
      </p:sp>
      <p:pic>
        <p:nvPicPr>
          <p:cNvPr id="3" name="Imagem 2"/>
          <p:cNvPicPr>
            <a:picLocks noChangeAspect="1"/>
          </p:cNvPicPr>
          <p:nvPr/>
        </p:nvPicPr>
        <p:blipFill>
          <a:blip r:embed="rId2"/>
          <a:stretch>
            <a:fillRect/>
          </a:stretch>
        </p:blipFill>
        <p:spPr>
          <a:xfrm>
            <a:off x="2577272" y="2159806"/>
            <a:ext cx="7037456" cy="4076608"/>
          </a:xfrm>
          <a:prstGeom prst="rect">
            <a:avLst/>
          </a:prstGeom>
        </p:spPr>
      </p:pic>
    </p:spTree>
    <p:extLst>
      <p:ext uri="{BB962C8B-B14F-4D97-AF65-F5344CB8AC3E}">
        <p14:creationId xmlns:p14="http://schemas.microsoft.com/office/powerpoint/2010/main" val="19411186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838200" y="365125"/>
            <a:ext cx="6496785" cy="1325563"/>
          </a:xfrm>
        </p:spPr>
        <p:txBody>
          <a:bodyPr/>
          <a:lstStyle/>
          <a:p>
            <a:r>
              <a:rPr lang="pt-BR" dirty="0" smtClean="0"/>
              <a:t>IBGE, 29/11/2019</a:t>
            </a:r>
            <a:endParaRPr lang="pt-BR" dirty="0"/>
          </a:p>
        </p:txBody>
      </p:sp>
      <p:sp>
        <p:nvSpPr>
          <p:cNvPr id="8" name="Espaço Reservado para Conteúdo 7"/>
          <p:cNvSpPr>
            <a:spLocks noGrp="1"/>
          </p:cNvSpPr>
          <p:nvPr>
            <p:ph idx="1"/>
          </p:nvPr>
        </p:nvSpPr>
        <p:spPr>
          <a:xfrm>
            <a:off x="499153" y="1763979"/>
            <a:ext cx="6415355" cy="4801207"/>
          </a:xfrm>
        </p:spPr>
        <p:txBody>
          <a:bodyPr>
            <a:normAutofit fontScale="70000" lnSpcReduction="20000"/>
          </a:bodyPr>
          <a:lstStyle/>
          <a:p>
            <a:pPr algn="just"/>
            <a:r>
              <a:rPr lang="pt-BR" i="1" dirty="0"/>
              <a:t>“A dificuldade de integrar dados espaciais de diversos temas mapeados com critérios e unidades geográficas diferentes é comumente conhecido na Geografia.”</a:t>
            </a:r>
          </a:p>
          <a:p>
            <a:pPr algn="just"/>
            <a:r>
              <a:rPr lang="pt-BR" i="1" dirty="0"/>
              <a:t>“Esse problema é superado pela Grade Estatística, elaborada pelo IBGE, que consiste em uma interface espacial organizada em células quadradas hierarquizadas em grade que visa compatibilizar informações pelo processo de desagregação dos dados espaciais geometricamente incompatíveis para unidades geográficas menores, regulares e estáveis ao longo do tempo, estabelecendo, assim, um denominador espacial comum entre as unidades geográficas analisadas.”</a:t>
            </a:r>
          </a:p>
          <a:p>
            <a:pPr algn="just"/>
            <a:r>
              <a:rPr lang="pt-BR" i="1" dirty="0"/>
              <a:t>(...) “foi estabelecido o uso das células com dimensões de 1 km x 1 km.”</a:t>
            </a:r>
          </a:p>
          <a:p>
            <a:pPr algn="just"/>
            <a:r>
              <a:rPr lang="pt-BR" i="1" dirty="0"/>
              <a:t>“O método de agregação utilizado foi o de máxima sobreposição, que consiste em definir qual atributo predomina em cada célula, sendo os valores predominantes assumidos para toda a célula.”</a:t>
            </a:r>
            <a:endParaRPr lang="pt-BR" dirty="0"/>
          </a:p>
        </p:txBody>
      </p:sp>
      <p:pic>
        <p:nvPicPr>
          <p:cNvPr id="2" name="Imagem 1"/>
          <p:cNvPicPr>
            <a:picLocks noChangeAspect="1"/>
          </p:cNvPicPr>
          <p:nvPr/>
        </p:nvPicPr>
        <p:blipFill>
          <a:blip r:embed="rId2"/>
          <a:stretch>
            <a:fillRect/>
          </a:stretch>
        </p:blipFill>
        <p:spPr>
          <a:xfrm>
            <a:off x="7334985" y="0"/>
            <a:ext cx="4857015" cy="6858000"/>
          </a:xfrm>
          <a:prstGeom prst="rect">
            <a:avLst/>
          </a:prstGeom>
        </p:spPr>
      </p:pic>
    </p:spTree>
    <p:extLst>
      <p:ext uri="{BB962C8B-B14F-4D97-AF65-F5344CB8AC3E}">
        <p14:creationId xmlns:p14="http://schemas.microsoft.com/office/powerpoint/2010/main" val="22100362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838200" y="365125"/>
            <a:ext cx="6562366" cy="1325563"/>
          </a:xfrm>
        </p:spPr>
        <p:txBody>
          <a:bodyPr/>
          <a:lstStyle/>
          <a:p>
            <a:r>
              <a:rPr lang="pt-BR" dirty="0" smtClean="0"/>
              <a:t>Geologia</a:t>
            </a:r>
            <a:endParaRPr lang="pt-BR" dirty="0"/>
          </a:p>
        </p:txBody>
      </p:sp>
      <p:sp>
        <p:nvSpPr>
          <p:cNvPr id="8" name="Espaço Reservado para Conteúdo 7"/>
          <p:cNvSpPr>
            <a:spLocks noGrp="1"/>
          </p:cNvSpPr>
          <p:nvPr>
            <p:ph idx="1"/>
          </p:nvPr>
        </p:nvSpPr>
        <p:spPr>
          <a:xfrm>
            <a:off x="396505" y="5818070"/>
            <a:ext cx="6562366" cy="1039931"/>
          </a:xfrm>
        </p:spPr>
        <p:txBody>
          <a:bodyPr>
            <a:normAutofit/>
          </a:bodyPr>
          <a:lstStyle/>
          <a:p>
            <a:pPr algn="just"/>
            <a:r>
              <a:rPr lang="pt-BR" sz="1400" dirty="0" smtClean="0"/>
              <a:t>Fonte: IBGE, Diretoria de Geociências, Coordenação de Recursos Naturais e Estudos Ambientais, Banco de Dados de Informações Ambientais - Geologia. </a:t>
            </a:r>
          </a:p>
          <a:p>
            <a:pPr algn="just"/>
            <a:r>
              <a:rPr lang="pt-BR" sz="1400" dirty="0" smtClean="0"/>
              <a:t>Nota: Elaboração a partir de dados da Base </a:t>
            </a:r>
            <a:r>
              <a:rPr lang="pt-BR" sz="1400" dirty="0" err="1" smtClean="0"/>
              <a:t>Cartográfi</a:t>
            </a:r>
            <a:r>
              <a:rPr lang="pt-BR" sz="1400" dirty="0" smtClean="0"/>
              <a:t> </a:t>
            </a:r>
            <a:r>
              <a:rPr lang="pt-BR" sz="1400" dirty="0" err="1" smtClean="0"/>
              <a:t>ca</a:t>
            </a:r>
            <a:r>
              <a:rPr lang="pt-BR" sz="1400" dirty="0" smtClean="0"/>
              <a:t> Contínua do Brasil na Escala 1:250 000, do IBGE.</a:t>
            </a:r>
            <a:endParaRPr lang="pt-BR" sz="1400" dirty="0"/>
          </a:p>
        </p:txBody>
      </p:sp>
      <p:pic>
        <p:nvPicPr>
          <p:cNvPr id="10" name="Imagem 9"/>
          <p:cNvPicPr>
            <a:picLocks noChangeAspect="1"/>
          </p:cNvPicPr>
          <p:nvPr/>
        </p:nvPicPr>
        <p:blipFill>
          <a:blip r:embed="rId2"/>
          <a:stretch>
            <a:fillRect/>
          </a:stretch>
        </p:blipFill>
        <p:spPr>
          <a:xfrm>
            <a:off x="7400566" y="1"/>
            <a:ext cx="4791434" cy="6858000"/>
          </a:xfrm>
          <a:prstGeom prst="rect">
            <a:avLst/>
          </a:prstGeom>
        </p:spPr>
      </p:pic>
    </p:spTree>
    <p:extLst>
      <p:ext uri="{BB962C8B-B14F-4D97-AF65-F5344CB8AC3E}">
        <p14:creationId xmlns:p14="http://schemas.microsoft.com/office/powerpoint/2010/main" val="36216100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6568440" cy="1325563"/>
          </a:xfrm>
        </p:spPr>
        <p:txBody>
          <a:bodyPr/>
          <a:lstStyle/>
          <a:p>
            <a:r>
              <a:rPr lang="pt-BR" dirty="0" smtClean="0"/>
              <a:t>Geomorfologia</a:t>
            </a:r>
            <a:endParaRPr lang="pt-BR" dirty="0"/>
          </a:p>
        </p:txBody>
      </p:sp>
      <p:sp>
        <p:nvSpPr>
          <p:cNvPr id="3" name="Espaço Reservado para Conteúdo 2"/>
          <p:cNvSpPr>
            <a:spLocks noGrp="1"/>
          </p:cNvSpPr>
          <p:nvPr>
            <p:ph idx="1"/>
          </p:nvPr>
        </p:nvSpPr>
        <p:spPr>
          <a:xfrm>
            <a:off x="561249" y="5744282"/>
            <a:ext cx="6450677" cy="1113718"/>
          </a:xfrm>
        </p:spPr>
        <p:txBody>
          <a:bodyPr>
            <a:normAutofit/>
          </a:bodyPr>
          <a:lstStyle/>
          <a:p>
            <a:pPr algn="just"/>
            <a:r>
              <a:rPr lang="pt-BR" sz="1400" dirty="0" smtClean="0"/>
              <a:t>Fonte: IBGE, Diretoria de Geociências, Coordenação de Recursos Naturais e Estudos Ambientais, Banco de Dados de Informações Ambientais - Geomorfologia. </a:t>
            </a:r>
          </a:p>
          <a:p>
            <a:pPr algn="just"/>
            <a:r>
              <a:rPr lang="pt-BR" sz="1400" dirty="0" smtClean="0"/>
              <a:t>Nota: Elaboração a partir de dados da Base </a:t>
            </a:r>
            <a:r>
              <a:rPr lang="pt-BR" sz="1400" dirty="0" err="1" smtClean="0"/>
              <a:t>Cartográfi</a:t>
            </a:r>
            <a:r>
              <a:rPr lang="pt-BR" sz="1400" dirty="0" smtClean="0"/>
              <a:t> </a:t>
            </a:r>
            <a:r>
              <a:rPr lang="pt-BR" sz="1400" dirty="0" err="1" smtClean="0"/>
              <a:t>ca</a:t>
            </a:r>
            <a:r>
              <a:rPr lang="pt-BR" sz="1400" dirty="0" smtClean="0"/>
              <a:t> Contínua do Brasil na Escala 1:250 000, do IBGE.</a:t>
            </a:r>
            <a:endParaRPr lang="pt-BR" sz="1400" dirty="0"/>
          </a:p>
        </p:txBody>
      </p:sp>
      <p:pic>
        <p:nvPicPr>
          <p:cNvPr id="4" name="Imagem 3"/>
          <p:cNvPicPr>
            <a:picLocks noChangeAspect="1"/>
          </p:cNvPicPr>
          <p:nvPr/>
        </p:nvPicPr>
        <p:blipFill>
          <a:blip r:embed="rId2"/>
          <a:stretch>
            <a:fillRect/>
          </a:stretch>
        </p:blipFill>
        <p:spPr>
          <a:xfrm>
            <a:off x="7406640" y="0"/>
            <a:ext cx="4785360" cy="6845723"/>
          </a:xfrm>
          <a:prstGeom prst="rect">
            <a:avLst/>
          </a:prstGeom>
        </p:spPr>
      </p:pic>
    </p:spTree>
    <p:extLst>
      <p:ext uri="{BB962C8B-B14F-4D97-AF65-F5344CB8AC3E}">
        <p14:creationId xmlns:p14="http://schemas.microsoft.com/office/powerpoint/2010/main" val="6411827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6581946" cy="1325563"/>
          </a:xfrm>
        </p:spPr>
        <p:txBody>
          <a:bodyPr/>
          <a:lstStyle/>
          <a:p>
            <a:r>
              <a:rPr lang="pt-BR" dirty="0" smtClean="0"/>
              <a:t>Pedologia</a:t>
            </a:r>
            <a:endParaRPr lang="pt-BR" dirty="0"/>
          </a:p>
        </p:txBody>
      </p:sp>
      <p:sp>
        <p:nvSpPr>
          <p:cNvPr id="3" name="Espaço Reservado para Conteúdo 2"/>
          <p:cNvSpPr>
            <a:spLocks noGrp="1"/>
          </p:cNvSpPr>
          <p:nvPr>
            <p:ph idx="1"/>
          </p:nvPr>
        </p:nvSpPr>
        <p:spPr>
          <a:xfrm>
            <a:off x="499153" y="5765765"/>
            <a:ext cx="6418811" cy="1092236"/>
          </a:xfrm>
        </p:spPr>
        <p:txBody>
          <a:bodyPr>
            <a:normAutofit/>
          </a:bodyPr>
          <a:lstStyle/>
          <a:p>
            <a:pPr algn="just"/>
            <a:r>
              <a:rPr lang="pt-BR" sz="1400" dirty="0" smtClean="0"/>
              <a:t>Fonte: IBGE, Diretoria de Geociências, Coordenação de Recursos Naturais e Estudos Ambientais, Banco de Dados de Informações Ambientais - Pedologia. </a:t>
            </a:r>
          </a:p>
          <a:p>
            <a:pPr algn="just"/>
            <a:r>
              <a:rPr lang="pt-BR" sz="1400" dirty="0" smtClean="0"/>
              <a:t>Nota: Elaboração a partir de dados da Base </a:t>
            </a:r>
            <a:r>
              <a:rPr lang="pt-BR" sz="1400" dirty="0" err="1" smtClean="0"/>
              <a:t>Cartográfi</a:t>
            </a:r>
            <a:r>
              <a:rPr lang="pt-BR" sz="1400" dirty="0" smtClean="0"/>
              <a:t> </a:t>
            </a:r>
            <a:r>
              <a:rPr lang="pt-BR" sz="1400" dirty="0" err="1" smtClean="0"/>
              <a:t>ca</a:t>
            </a:r>
            <a:r>
              <a:rPr lang="pt-BR" sz="1400" dirty="0" smtClean="0"/>
              <a:t> Contínua do Brasil na Escala 1:250 000, do IBGE.</a:t>
            </a:r>
            <a:endParaRPr lang="pt-BR" sz="1400" dirty="0"/>
          </a:p>
        </p:txBody>
      </p:sp>
      <p:pic>
        <p:nvPicPr>
          <p:cNvPr id="4" name="Imagem 3"/>
          <p:cNvPicPr>
            <a:picLocks noChangeAspect="1"/>
          </p:cNvPicPr>
          <p:nvPr/>
        </p:nvPicPr>
        <p:blipFill>
          <a:blip r:embed="rId2"/>
          <a:stretch>
            <a:fillRect/>
          </a:stretch>
        </p:blipFill>
        <p:spPr>
          <a:xfrm>
            <a:off x="7420146" y="1"/>
            <a:ext cx="4771854" cy="6858000"/>
          </a:xfrm>
          <a:prstGeom prst="rect">
            <a:avLst/>
          </a:prstGeom>
        </p:spPr>
      </p:pic>
    </p:spTree>
    <p:extLst>
      <p:ext uri="{BB962C8B-B14F-4D97-AF65-F5344CB8AC3E}">
        <p14:creationId xmlns:p14="http://schemas.microsoft.com/office/powerpoint/2010/main" val="27300420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6028113" cy="1460500"/>
          </a:xfrm>
        </p:spPr>
        <p:txBody>
          <a:bodyPr/>
          <a:lstStyle/>
          <a:p>
            <a:r>
              <a:rPr lang="pt-BR" dirty="0" smtClean="0"/>
              <a:t>Cobertura e uso da terra e Vegetação</a:t>
            </a:r>
            <a:endParaRPr lang="pt-BR" dirty="0"/>
          </a:p>
        </p:txBody>
      </p:sp>
      <p:sp>
        <p:nvSpPr>
          <p:cNvPr id="3" name="Espaço Reservado para Conteúdo 2"/>
          <p:cNvSpPr>
            <a:spLocks noGrp="1"/>
          </p:cNvSpPr>
          <p:nvPr>
            <p:ph idx="1"/>
          </p:nvPr>
        </p:nvSpPr>
        <p:spPr>
          <a:xfrm>
            <a:off x="568036" y="5668814"/>
            <a:ext cx="6568440" cy="1189186"/>
          </a:xfrm>
        </p:spPr>
        <p:txBody>
          <a:bodyPr>
            <a:normAutofit/>
          </a:bodyPr>
          <a:lstStyle/>
          <a:p>
            <a:pPr algn="just"/>
            <a:r>
              <a:rPr lang="pt-BR" sz="1400" dirty="0" smtClean="0"/>
              <a:t>Fonte: IBGE, Diretoria de Geociências, Coordenação de Recursos Naturais e Estudos Ambientais, Banco de Dados de Informações Ambientais - Vegetação e Monitoramento da Cobertura e Uso da Terra do Brasil, Escala 1:1 000 000. </a:t>
            </a:r>
          </a:p>
          <a:p>
            <a:pPr algn="just"/>
            <a:r>
              <a:rPr lang="pt-BR" sz="1400" dirty="0" smtClean="0"/>
              <a:t>Nota: Elaboração a partir de dados da Base </a:t>
            </a:r>
            <a:r>
              <a:rPr lang="pt-BR" sz="1400" dirty="0" err="1" smtClean="0"/>
              <a:t>Cartográfi</a:t>
            </a:r>
            <a:r>
              <a:rPr lang="pt-BR" sz="1400" dirty="0" smtClean="0"/>
              <a:t> </a:t>
            </a:r>
            <a:r>
              <a:rPr lang="pt-BR" sz="1400" dirty="0" err="1" smtClean="0"/>
              <a:t>ca</a:t>
            </a:r>
            <a:r>
              <a:rPr lang="pt-BR" sz="1400" dirty="0" smtClean="0"/>
              <a:t> Contínua do Brasil na Escala 1:250 000, do IBGE.</a:t>
            </a:r>
            <a:endParaRPr lang="pt-BR" sz="1400" dirty="0"/>
          </a:p>
        </p:txBody>
      </p:sp>
      <p:pic>
        <p:nvPicPr>
          <p:cNvPr id="4" name="Imagem 3"/>
          <p:cNvPicPr>
            <a:picLocks noChangeAspect="1"/>
          </p:cNvPicPr>
          <p:nvPr/>
        </p:nvPicPr>
        <p:blipFill>
          <a:blip r:embed="rId2"/>
          <a:stretch>
            <a:fillRect/>
          </a:stretch>
        </p:blipFill>
        <p:spPr>
          <a:xfrm>
            <a:off x="7406640" y="0"/>
            <a:ext cx="4785360" cy="6854031"/>
          </a:xfrm>
          <a:prstGeom prst="rect">
            <a:avLst/>
          </a:prstGeom>
        </p:spPr>
      </p:pic>
    </p:spTree>
    <p:extLst>
      <p:ext uri="{BB962C8B-B14F-4D97-AF65-F5344CB8AC3E}">
        <p14:creationId xmlns:p14="http://schemas.microsoft.com/office/powerpoint/2010/main" val="1246355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Declividade</a:t>
            </a:r>
            <a:endParaRPr lang="pt-BR" dirty="0"/>
          </a:p>
        </p:txBody>
      </p:sp>
      <p:sp>
        <p:nvSpPr>
          <p:cNvPr id="3" name="Espaço Reservado para Conteúdo 2"/>
          <p:cNvSpPr>
            <a:spLocks noGrp="1"/>
          </p:cNvSpPr>
          <p:nvPr>
            <p:ph idx="1"/>
          </p:nvPr>
        </p:nvSpPr>
        <p:spPr>
          <a:xfrm>
            <a:off x="355314" y="5853696"/>
            <a:ext cx="6501938" cy="1025266"/>
          </a:xfrm>
        </p:spPr>
        <p:txBody>
          <a:bodyPr>
            <a:normAutofit/>
          </a:bodyPr>
          <a:lstStyle/>
          <a:p>
            <a:pPr algn="just"/>
            <a:r>
              <a:rPr lang="pt-BR" sz="1400" dirty="0" smtClean="0"/>
              <a:t>Fonte: IBGE, Diretoria de Geociências, Coordenação de Recursos Naturais e Estudos Ambientais. </a:t>
            </a:r>
          </a:p>
          <a:p>
            <a:pPr algn="just"/>
            <a:r>
              <a:rPr lang="pt-BR" sz="1400" dirty="0" smtClean="0"/>
              <a:t>Nota: Elaboração a partir de dados da NASA (2004) e da Base </a:t>
            </a:r>
            <a:r>
              <a:rPr lang="pt-BR" sz="1400" dirty="0" err="1" smtClean="0"/>
              <a:t>Cartográfi</a:t>
            </a:r>
            <a:r>
              <a:rPr lang="pt-BR" sz="1400" dirty="0" smtClean="0"/>
              <a:t> </a:t>
            </a:r>
            <a:r>
              <a:rPr lang="pt-BR" sz="1400" dirty="0" err="1" smtClean="0"/>
              <a:t>ca</a:t>
            </a:r>
            <a:r>
              <a:rPr lang="pt-BR" sz="1400" dirty="0" smtClean="0"/>
              <a:t> Contínua do Brasil na Escala 1:250 000, do IBGE</a:t>
            </a:r>
            <a:endParaRPr lang="pt-BR" sz="1400" dirty="0"/>
          </a:p>
        </p:txBody>
      </p:sp>
      <p:pic>
        <p:nvPicPr>
          <p:cNvPr id="4" name="Imagem 3"/>
          <p:cNvPicPr>
            <a:picLocks noChangeAspect="1"/>
          </p:cNvPicPr>
          <p:nvPr/>
        </p:nvPicPr>
        <p:blipFill>
          <a:blip r:embed="rId2"/>
          <a:stretch>
            <a:fillRect/>
          </a:stretch>
        </p:blipFill>
        <p:spPr>
          <a:xfrm>
            <a:off x="7398327" y="0"/>
            <a:ext cx="4793673" cy="6878962"/>
          </a:xfrm>
          <a:prstGeom prst="rect">
            <a:avLst/>
          </a:prstGeom>
        </p:spPr>
      </p:pic>
    </p:spTree>
    <p:extLst>
      <p:ext uri="{BB962C8B-B14F-4D97-AF65-F5344CB8AC3E}">
        <p14:creationId xmlns:p14="http://schemas.microsoft.com/office/powerpoint/2010/main" val="22135426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6545700" cy="1325563"/>
          </a:xfrm>
        </p:spPr>
        <p:txBody>
          <a:bodyPr/>
          <a:lstStyle/>
          <a:p>
            <a:r>
              <a:rPr lang="pt-BR" dirty="0" smtClean="0"/>
              <a:t>Pluviosidade</a:t>
            </a:r>
            <a:endParaRPr lang="pt-BR" dirty="0"/>
          </a:p>
        </p:txBody>
      </p:sp>
      <p:sp>
        <p:nvSpPr>
          <p:cNvPr id="3" name="Espaço Reservado para Conteúdo 2"/>
          <p:cNvSpPr>
            <a:spLocks noGrp="1"/>
          </p:cNvSpPr>
          <p:nvPr>
            <p:ph idx="1"/>
          </p:nvPr>
        </p:nvSpPr>
        <p:spPr>
          <a:xfrm>
            <a:off x="541277" y="5744189"/>
            <a:ext cx="6545700" cy="1113811"/>
          </a:xfrm>
        </p:spPr>
        <p:txBody>
          <a:bodyPr>
            <a:normAutofit/>
          </a:bodyPr>
          <a:lstStyle/>
          <a:p>
            <a:pPr algn="just"/>
            <a:r>
              <a:rPr lang="pt-BR" sz="1400" dirty="0" smtClean="0"/>
              <a:t>Fonte: IBGE, Diretoria de Geociências, Coordenação de Recursos Naturais e Estudos Ambientais. </a:t>
            </a:r>
          </a:p>
          <a:p>
            <a:pPr algn="just"/>
            <a:r>
              <a:rPr lang="pt-BR" sz="1400" dirty="0" smtClean="0"/>
              <a:t>Nota: Elaboração a partir de dados do CPRM (ATLAS..., 2011) e da Base </a:t>
            </a:r>
            <a:r>
              <a:rPr lang="pt-BR" sz="1400" dirty="0" err="1" smtClean="0"/>
              <a:t>Cartográfi</a:t>
            </a:r>
            <a:r>
              <a:rPr lang="pt-BR" sz="1400" dirty="0" smtClean="0"/>
              <a:t> </a:t>
            </a:r>
            <a:r>
              <a:rPr lang="pt-BR" sz="1400" dirty="0" err="1" smtClean="0"/>
              <a:t>ca</a:t>
            </a:r>
            <a:r>
              <a:rPr lang="pt-BR" sz="1400" dirty="0" smtClean="0"/>
              <a:t> Contínua do Brasil na Escala 1:250 000, do IBGE.</a:t>
            </a:r>
            <a:endParaRPr lang="pt-BR" sz="1400" dirty="0"/>
          </a:p>
        </p:txBody>
      </p:sp>
      <p:pic>
        <p:nvPicPr>
          <p:cNvPr id="4" name="Imagem 3"/>
          <p:cNvPicPr>
            <a:picLocks noChangeAspect="1"/>
          </p:cNvPicPr>
          <p:nvPr/>
        </p:nvPicPr>
        <p:blipFill>
          <a:blip r:embed="rId2"/>
          <a:stretch>
            <a:fillRect/>
          </a:stretch>
        </p:blipFill>
        <p:spPr>
          <a:xfrm>
            <a:off x="7383900" y="1"/>
            <a:ext cx="4808100" cy="6858000"/>
          </a:xfrm>
          <a:prstGeom prst="rect">
            <a:avLst/>
          </a:prstGeom>
        </p:spPr>
      </p:pic>
    </p:spTree>
    <p:extLst>
      <p:ext uri="{BB962C8B-B14F-4D97-AF65-F5344CB8AC3E}">
        <p14:creationId xmlns:p14="http://schemas.microsoft.com/office/powerpoint/2010/main" val="1382578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9394" y="2389067"/>
            <a:ext cx="7370442" cy="4154906"/>
          </a:xfrm>
          <a:prstGeom prst="rect">
            <a:avLst/>
          </a:prstGeom>
        </p:spPr>
      </p:pic>
      <p:sp>
        <p:nvSpPr>
          <p:cNvPr id="2" name="Título 1"/>
          <p:cNvSpPr>
            <a:spLocks noGrp="1"/>
          </p:cNvSpPr>
          <p:nvPr>
            <p:ph type="title"/>
          </p:nvPr>
        </p:nvSpPr>
        <p:spPr>
          <a:xfrm>
            <a:off x="4679394" y="181146"/>
            <a:ext cx="7370442" cy="804505"/>
          </a:xfrm>
        </p:spPr>
        <p:txBody>
          <a:bodyPr>
            <a:normAutofit/>
          </a:bodyPr>
          <a:lstStyle/>
          <a:p>
            <a:pPr algn="ctr"/>
            <a:r>
              <a:rPr lang="pt-BR" dirty="0" err="1" smtClean="0"/>
              <a:t>Tradagem</a:t>
            </a:r>
            <a:r>
              <a:rPr lang="pt-BR" dirty="0" smtClean="0"/>
              <a:t> em Santos-SP</a:t>
            </a:r>
            <a:endParaRPr lang="pt-BR" dirty="0"/>
          </a:p>
        </p:txBody>
      </p:sp>
      <p:graphicFrame>
        <p:nvGraphicFramePr>
          <p:cNvPr id="4" name="Espaço Reservado para Conteúdo 3"/>
          <p:cNvGraphicFramePr>
            <a:graphicFrameLocks noGrp="1"/>
          </p:cNvGraphicFramePr>
          <p:nvPr>
            <p:ph idx="1"/>
            <p:extLst>
              <p:ext uri="{D42A27DB-BD31-4B8C-83A1-F6EECF244321}">
                <p14:modId xmlns:p14="http://schemas.microsoft.com/office/powerpoint/2010/main" val="2626527926"/>
              </p:ext>
            </p:extLst>
          </p:nvPr>
        </p:nvGraphicFramePr>
        <p:xfrm>
          <a:off x="0" y="1"/>
          <a:ext cx="4578350" cy="6950389"/>
        </p:xfrm>
        <a:graphic>
          <a:graphicData uri="http://schemas.openxmlformats.org/drawingml/2006/table">
            <a:tbl>
              <a:tblPr firstRow="1" firstCol="1" bandRow="1">
                <a:tableStyleId>{5C22544A-7EE6-4342-B048-85BDC9FD1C3A}</a:tableStyleId>
              </a:tblPr>
              <a:tblGrid>
                <a:gridCol w="555431">
                  <a:extLst>
                    <a:ext uri="{9D8B030D-6E8A-4147-A177-3AD203B41FA5}">
                      <a16:colId xmlns:a16="http://schemas.microsoft.com/office/drawing/2014/main" xmlns="" val="20000"/>
                    </a:ext>
                  </a:extLst>
                </a:gridCol>
                <a:gridCol w="660499">
                  <a:extLst>
                    <a:ext uri="{9D8B030D-6E8A-4147-A177-3AD203B41FA5}">
                      <a16:colId xmlns:a16="http://schemas.microsoft.com/office/drawing/2014/main" xmlns="" val="20001"/>
                    </a:ext>
                  </a:extLst>
                </a:gridCol>
                <a:gridCol w="614169">
                  <a:extLst>
                    <a:ext uri="{9D8B030D-6E8A-4147-A177-3AD203B41FA5}">
                      <a16:colId xmlns:a16="http://schemas.microsoft.com/office/drawing/2014/main" xmlns="" val="20002"/>
                    </a:ext>
                  </a:extLst>
                </a:gridCol>
                <a:gridCol w="2748251">
                  <a:extLst>
                    <a:ext uri="{9D8B030D-6E8A-4147-A177-3AD203B41FA5}">
                      <a16:colId xmlns:a16="http://schemas.microsoft.com/office/drawing/2014/main" xmlns="" val="20003"/>
                    </a:ext>
                  </a:extLst>
                </a:gridCol>
              </a:tblGrid>
              <a:tr h="190108">
                <a:tc>
                  <a:txBody>
                    <a:bodyPr/>
                    <a:lstStyle/>
                    <a:p>
                      <a:pPr algn="ctr">
                        <a:lnSpc>
                          <a:spcPct val="115000"/>
                        </a:lnSpc>
                        <a:spcAft>
                          <a:spcPts val="0"/>
                        </a:spcAft>
                      </a:pPr>
                      <a:r>
                        <a:rPr lang="pt-BR" sz="550" dirty="0">
                          <a:effectLst/>
                        </a:rPr>
                        <a:t>Profundidade (cm)</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Cor</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Textura</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a:effectLst/>
                        </a:rPr>
                        <a:t>Observações</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00"/>
                  </a:ext>
                </a:extLst>
              </a:tr>
              <a:tr h="95054">
                <a:tc>
                  <a:txBody>
                    <a:bodyPr/>
                    <a:lstStyle/>
                    <a:p>
                      <a:pPr algn="ctr">
                        <a:lnSpc>
                          <a:spcPct val="115000"/>
                        </a:lnSpc>
                        <a:spcAft>
                          <a:spcPts val="0"/>
                        </a:spcAft>
                      </a:pPr>
                      <a:r>
                        <a:rPr lang="pt-BR" sz="550" dirty="0">
                          <a:effectLst/>
                        </a:rPr>
                        <a:t>0-10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a:effectLst/>
                        </a:rPr>
                        <a:t>2,5Y 5/2</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Argilo-arenoso</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a:effectLst/>
                        </a:rPr>
                        <a:t>-</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01"/>
                  </a:ext>
                </a:extLst>
              </a:tr>
              <a:tr h="95054">
                <a:tc>
                  <a:txBody>
                    <a:bodyPr/>
                    <a:lstStyle/>
                    <a:p>
                      <a:pPr algn="ctr">
                        <a:lnSpc>
                          <a:spcPct val="115000"/>
                        </a:lnSpc>
                        <a:spcAft>
                          <a:spcPts val="0"/>
                        </a:spcAft>
                      </a:pPr>
                      <a:r>
                        <a:rPr lang="pt-BR" sz="550" dirty="0">
                          <a:effectLst/>
                        </a:rPr>
                        <a:t>10-20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a:effectLst/>
                        </a:rPr>
                        <a:t>2,5Y 5/2</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Argilo-arenoso</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a:effectLst/>
                        </a:rPr>
                        <a:t>-</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02"/>
                  </a:ext>
                </a:extLst>
              </a:tr>
              <a:tr h="95054">
                <a:tc>
                  <a:txBody>
                    <a:bodyPr/>
                    <a:lstStyle/>
                    <a:p>
                      <a:pPr algn="ctr">
                        <a:lnSpc>
                          <a:spcPct val="115000"/>
                        </a:lnSpc>
                        <a:spcAft>
                          <a:spcPts val="0"/>
                        </a:spcAft>
                      </a:pPr>
                      <a:r>
                        <a:rPr lang="pt-BR" sz="550" dirty="0">
                          <a:effectLst/>
                        </a:rPr>
                        <a:t>20-30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2,5Y 6/3</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Argilo</a:t>
                      </a:r>
                      <a:r>
                        <a:rPr lang="pt-BR" sz="550" dirty="0">
                          <a:effectLst/>
                        </a:rPr>
                        <a:t>-arenoso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03"/>
                  </a:ext>
                </a:extLst>
              </a:tr>
              <a:tr h="95054">
                <a:tc>
                  <a:txBody>
                    <a:bodyPr/>
                    <a:lstStyle/>
                    <a:p>
                      <a:pPr algn="ctr">
                        <a:lnSpc>
                          <a:spcPct val="115000"/>
                        </a:lnSpc>
                        <a:spcAft>
                          <a:spcPts val="0"/>
                        </a:spcAft>
                      </a:pPr>
                      <a:r>
                        <a:rPr lang="pt-BR" sz="550" dirty="0">
                          <a:effectLst/>
                        </a:rPr>
                        <a:t>30-40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10YR 6/4</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Argilo-arenoso</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a:effectLst/>
                        </a:rPr>
                        <a:t>Quartzo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04"/>
                  </a:ext>
                </a:extLst>
              </a:tr>
              <a:tr h="95054">
                <a:tc>
                  <a:txBody>
                    <a:bodyPr/>
                    <a:lstStyle/>
                    <a:p>
                      <a:pPr algn="ctr">
                        <a:lnSpc>
                          <a:spcPct val="115000"/>
                        </a:lnSpc>
                        <a:spcAft>
                          <a:spcPts val="0"/>
                        </a:spcAft>
                      </a:pPr>
                      <a:r>
                        <a:rPr lang="pt-BR" sz="550" dirty="0">
                          <a:effectLst/>
                        </a:rPr>
                        <a:t>40-50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10YR 6/4</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Argilo-arenoso</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a:effectLst/>
                        </a:rPr>
                        <a:t>Quartzo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05"/>
                  </a:ext>
                </a:extLst>
              </a:tr>
              <a:tr h="95054">
                <a:tc>
                  <a:txBody>
                    <a:bodyPr/>
                    <a:lstStyle/>
                    <a:p>
                      <a:pPr algn="ctr">
                        <a:lnSpc>
                          <a:spcPct val="115000"/>
                        </a:lnSpc>
                        <a:spcAft>
                          <a:spcPts val="0"/>
                        </a:spcAft>
                      </a:pPr>
                      <a:r>
                        <a:rPr lang="pt-BR" sz="550" dirty="0">
                          <a:effectLst/>
                        </a:rPr>
                        <a:t>50-60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10YR 6/4</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Argilo-arenoso</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a:effectLst/>
                        </a:rPr>
                        <a:t>Quartzo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06"/>
                  </a:ext>
                </a:extLst>
              </a:tr>
              <a:tr h="95054">
                <a:tc>
                  <a:txBody>
                    <a:bodyPr/>
                    <a:lstStyle/>
                    <a:p>
                      <a:pPr algn="ctr">
                        <a:lnSpc>
                          <a:spcPct val="115000"/>
                        </a:lnSpc>
                        <a:spcAft>
                          <a:spcPts val="0"/>
                        </a:spcAft>
                      </a:pPr>
                      <a:r>
                        <a:rPr lang="pt-BR" sz="550" dirty="0">
                          <a:effectLst/>
                        </a:rPr>
                        <a:t>60-70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10YR 6/4</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Argilo-arenoso</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a:effectLst/>
                        </a:rPr>
                        <a:t>Quartzo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07"/>
                  </a:ext>
                </a:extLst>
              </a:tr>
              <a:tr h="95054">
                <a:tc>
                  <a:txBody>
                    <a:bodyPr/>
                    <a:lstStyle/>
                    <a:p>
                      <a:pPr algn="ctr">
                        <a:lnSpc>
                          <a:spcPct val="115000"/>
                        </a:lnSpc>
                        <a:spcAft>
                          <a:spcPts val="0"/>
                        </a:spcAft>
                      </a:pPr>
                      <a:r>
                        <a:rPr lang="pt-BR" sz="550" dirty="0">
                          <a:effectLst/>
                        </a:rPr>
                        <a:t>70-80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10YR 7/4</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Argilo-arenoso</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a:effectLst/>
                        </a:rPr>
                        <a:t>Quartzo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08"/>
                  </a:ext>
                </a:extLst>
              </a:tr>
              <a:tr h="95054">
                <a:tc>
                  <a:txBody>
                    <a:bodyPr/>
                    <a:lstStyle/>
                    <a:p>
                      <a:pPr algn="ctr">
                        <a:lnSpc>
                          <a:spcPct val="115000"/>
                        </a:lnSpc>
                        <a:spcAft>
                          <a:spcPts val="0"/>
                        </a:spcAft>
                      </a:pPr>
                      <a:r>
                        <a:rPr lang="pt-BR" sz="550" dirty="0">
                          <a:effectLst/>
                        </a:rPr>
                        <a:t>80-90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10YR 6/4</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Argilo-arenoso</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r>
                        <a:rPr lang="pt-BR" sz="550" dirty="0">
                          <a:effectLst/>
                        </a:rPr>
                        <a:t>, quartzo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09"/>
                  </a:ext>
                </a:extLst>
              </a:tr>
              <a:tr h="95054">
                <a:tc>
                  <a:txBody>
                    <a:bodyPr/>
                    <a:lstStyle/>
                    <a:p>
                      <a:pPr algn="ctr">
                        <a:lnSpc>
                          <a:spcPct val="115000"/>
                        </a:lnSpc>
                        <a:spcAft>
                          <a:spcPts val="0"/>
                        </a:spcAft>
                      </a:pPr>
                      <a:r>
                        <a:rPr lang="pt-BR" sz="550" dirty="0">
                          <a:effectLst/>
                        </a:rPr>
                        <a:t>90-100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10YR 6/4</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Argilo-arenoso</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r>
                        <a:rPr lang="pt-BR" sz="550" dirty="0">
                          <a:effectLst/>
                        </a:rPr>
                        <a:t>, quartzo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10"/>
                  </a:ext>
                </a:extLst>
              </a:tr>
              <a:tr h="95054">
                <a:tc>
                  <a:txBody>
                    <a:bodyPr/>
                    <a:lstStyle/>
                    <a:p>
                      <a:pPr algn="ctr">
                        <a:lnSpc>
                          <a:spcPct val="115000"/>
                        </a:lnSpc>
                        <a:spcAft>
                          <a:spcPts val="0"/>
                        </a:spcAft>
                      </a:pPr>
                      <a:r>
                        <a:rPr lang="pt-BR" sz="550" dirty="0">
                          <a:effectLst/>
                        </a:rPr>
                        <a:t>100-110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10YR 6/4</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Argilo-arenoso</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r>
                        <a:rPr lang="pt-BR" sz="550" dirty="0">
                          <a:effectLst/>
                        </a:rPr>
                        <a:t>, quartzo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11"/>
                  </a:ext>
                </a:extLst>
              </a:tr>
              <a:tr h="95054">
                <a:tc>
                  <a:txBody>
                    <a:bodyPr/>
                    <a:lstStyle/>
                    <a:p>
                      <a:pPr algn="ctr">
                        <a:lnSpc>
                          <a:spcPct val="115000"/>
                        </a:lnSpc>
                        <a:spcAft>
                          <a:spcPts val="0"/>
                        </a:spcAft>
                      </a:pPr>
                      <a:r>
                        <a:rPr lang="pt-BR" sz="550" dirty="0">
                          <a:effectLst/>
                        </a:rPr>
                        <a:t>110-120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10YR 6/4</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Argilo-arenoso</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r>
                        <a:rPr lang="pt-BR" sz="550" dirty="0">
                          <a:effectLst/>
                        </a:rPr>
                        <a:t>, quartzo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12"/>
                  </a:ext>
                </a:extLst>
              </a:tr>
              <a:tr h="95054">
                <a:tc>
                  <a:txBody>
                    <a:bodyPr/>
                    <a:lstStyle/>
                    <a:p>
                      <a:pPr algn="ctr">
                        <a:lnSpc>
                          <a:spcPct val="115000"/>
                        </a:lnSpc>
                        <a:spcAft>
                          <a:spcPts val="0"/>
                        </a:spcAft>
                      </a:pPr>
                      <a:r>
                        <a:rPr lang="pt-BR" sz="550" dirty="0">
                          <a:effectLst/>
                        </a:rPr>
                        <a:t>120-130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10YR 6/4</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Argilo-arenoso</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r>
                        <a:rPr lang="pt-BR" sz="550" dirty="0">
                          <a:effectLst/>
                        </a:rPr>
                        <a:t>, quartzo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13"/>
                  </a:ext>
                </a:extLst>
              </a:tr>
              <a:tr h="95054">
                <a:tc>
                  <a:txBody>
                    <a:bodyPr/>
                    <a:lstStyle/>
                    <a:p>
                      <a:pPr algn="ctr">
                        <a:lnSpc>
                          <a:spcPct val="115000"/>
                        </a:lnSpc>
                        <a:spcAft>
                          <a:spcPts val="0"/>
                        </a:spcAft>
                      </a:pPr>
                      <a:r>
                        <a:rPr lang="pt-BR" sz="550" dirty="0">
                          <a:effectLst/>
                        </a:rPr>
                        <a:t>130-140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10YR 6/4</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Argilo</a:t>
                      </a:r>
                      <a:r>
                        <a:rPr lang="pt-BR" sz="550" dirty="0">
                          <a:effectLst/>
                        </a:rPr>
                        <a:t>-arenoso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r>
                        <a:rPr lang="pt-BR" sz="550" dirty="0">
                          <a:effectLst/>
                        </a:rPr>
                        <a:t>, quartzo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14"/>
                  </a:ext>
                </a:extLst>
              </a:tr>
              <a:tr h="95054">
                <a:tc>
                  <a:txBody>
                    <a:bodyPr/>
                    <a:lstStyle/>
                    <a:p>
                      <a:pPr algn="ctr">
                        <a:lnSpc>
                          <a:spcPct val="115000"/>
                        </a:lnSpc>
                        <a:spcAft>
                          <a:spcPts val="0"/>
                        </a:spcAft>
                      </a:pPr>
                      <a:r>
                        <a:rPr lang="pt-BR" sz="550" dirty="0">
                          <a:effectLst/>
                        </a:rPr>
                        <a:t>140-150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10YR 6/4</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Argilo-arenoso</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r>
                        <a:rPr lang="pt-BR" sz="550" dirty="0">
                          <a:effectLst/>
                        </a:rPr>
                        <a:t>, quartzo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15"/>
                  </a:ext>
                </a:extLst>
              </a:tr>
              <a:tr h="95054">
                <a:tc>
                  <a:txBody>
                    <a:bodyPr/>
                    <a:lstStyle/>
                    <a:p>
                      <a:pPr algn="ctr">
                        <a:lnSpc>
                          <a:spcPct val="115000"/>
                        </a:lnSpc>
                        <a:spcAft>
                          <a:spcPts val="0"/>
                        </a:spcAft>
                      </a:pPr>
                      <a:r>
                        <a:rPr lang="pt-BR" sz="550" dirty="0">
                          <a:effectLst/>
                        </a:rPr>
                        <a:t>150-160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10YR 6/4</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Argilo-arenoso</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r>
                        <a:rPr lang="pt-BR" sz="550" dirty="0">
                          <a:effectLst/>
                        </a:rPr>
                        <a:t>, quartzo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16"/>
                  </a:ext>
                </a:extLst>
              </a:tr>
              <a:tr h="95054">
                <a:tc>
                  <a:txBody>
                    <a:bodyPr/>
                    <a:lstStyle/>
                    <a:p>
                      <a:pPr algn="ctr">
                        <a:lnSpc>
                          <a:spcPct val="115000"/>
                        </a:lnSpc>
                        <a:spcAft>
                          <a:spcPts val="0"/>
                        </a:spcAft>
                      </a:pPr>
                      <a:r>
                        <a:rPr lang="pt-BR" sz="550" dirty="0">
                          <a:effectLst/>
                        </a:rPr>
                        <a:t>160-170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7,5YR 6/4</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Siltoso</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17"/>
                  </a:ext>
                </a:extLst>
              </a:tr>
              <a:tr h="95054">
                <a:tc>
                  <a:txBody>
                    <a:bodyPr/>
                    <a:lstStyle/>
                    <a:p>
                      <a:pPr algn="ctr">
                        <a:lnSpc>
                          <a:spcPct val="115000"/>
                        </a:lnSpc>
                        <a:spcAft>
                          <a:spcPts val="0"/>
                        </a:spcAft>
                      </a:pPr>
                      <a:r>
                        <a:rPr lang="pt-BR" sz="550" dirty="0">
                          <a:effectLst/>
                        </a:rPr>
                        <a:t>170-180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7,5YR 6/4</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Siltoso</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18"/>
                  </a:ext>
                </a:extLst>
              </a:tr>
              <a:tr h="95054">
                <a:tc>
                  <a:txBody>
                    <a:bodyPr/>
                    <a:lstStyle/>
                    <a:p>
                      <a:pPr algn="ctr">
                        <a:lnSpc>
                          <a:spcPct val="115000"/>
                        </a:lnSpc>
                        <a:spcAft>
                          <a:spcPts val="0"/>
                        </a:spcAft>
                      </a:pPr>
                      <a:r>
                        <a:rPr lang="pt-BR" sz="550" dirty="0">
                          <a:effectLst/>
                        </a:rPr>
                        <a:t>180-190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7,5YR 6/4</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Siltoso</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19"/>
                  </a:ext>
                </a:extLst>
              </a:tr>
              <a:tr h="95054">
                <a:tc>
                  <a:txBody>
                    <a:bodyPr/>
                    <a:lstStyle/>
                    <a:p>
                      <a:pPr algn="ctr">
                        <a:lnSpc>
                          <a:spcPct val="115000"/>
                        </a:lnSpc>
                        <a:spcAft>
                          <a:spcPts val="0"/>
                        </a:spcAft>
                      </a:pPr>
                      <a:r>
                        <a:rPr lang="pt-BR" sz="550" dirty="0">
                          <a:effectLst/>
                        </a:rPr>
                        <a:t>190-200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7,5YR 6/4</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Siltoso</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20"/>
                  </a:ext>
                </a:extLst>
              </a:tr>
              <a:tr h="95054">
                <a:tc>
                  <a:txBody>
                    <a:bodyPr/>
                    <a:lstStyle/>
                    <a:p>
                      <a:pPr algn="ctr">
                        <a:lnSpc>
                          <a:spcPct val="115000"/>
                        </a:lnSpc>
                        <a:spcAft>
                          <a:spcPts val="0"/>
                        </a:spcAft>
                      </a:pPr>
                      <a:r>
                        <a:rPr lang="pt-BR" sz="550" dirty="0">
                          <a:effectLst/>
                        </a:rPr>
                        <a:t>200-210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10YR 6/4</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Siltoso</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r>
                        <a:rPr lang="pt-BR" sz="550" dirty="0">
                          <a:effectLst/>
                        </a:rPr>
                        <a:t>, </a:t>
                      </a:r>
                      <a:r>
                        <a:rPr lang="pt-BR" sz="550" dirty="0" err="1">
                          <a:effectLst/>
                        </a:rPr>
                        <a:t>quarzto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21"/>
                  </a:ext>
                </a:extLst>
              </a:tr>
              <a:tr h="95054">
                <a:tc>
                  <a:txBody>
                    <a:bodyPr/>
                    <a:lstStyle/>
                    <a:p>
                      <a:pPr algn="ctr">
                        <a:lnSpc>
                          <a:spcPct val="115000"/>
                        </a:lnSpc>
                        <a:spcAft>
                          <a:spcPts val="0"/>
                        </a:spcAft>
                      </a:pPr>
                      <a:r>
                        <a:rPr lang="pt-BR" sz="550" dirty="0">
                          <a:effectLst/>
                        </a:rPr>
                        <a:t>210-220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10YR 7/4</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Siltoso</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r>
                        <a:rPr lang="pt-BR" sz="550" dirty="0">
                          <a:effectLst/>
                        </a:rPr>
                        <a:t>, mosqueado (10YR 6/8)</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22"/>
                  </a:ext>
                </a:extLst>
              </a:tr>
              <a:tr h="95054">
                <a:tc>
                  <a:txBody>
                    <a:bodyPr/>
                    <a:lstStyle/>
                    <a:p>
                      <a:pPr algn="ctr">
                        <a:lnSpc>
                          <a:spcPct val="115000"/>
                        </a:lnSpc>
                        <a:spcAft>
                          <a:spcPts val="0"/>
                        </a:spcAft>
                      </a:pPr>
                      <a:r>
                        <a:rPr lang="pt-BR" sz="550" dirty="0">
                          <a:effectLst/>
                        </a:rPr>
                        <a:t>220-230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10YR 7/4</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Siltoso</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r>
                        <a:rPr lang="pt-BR" sz="550" dirty="0">
                          <a:effectLst/>
                        </a:rPr>
                        <a:t>, mosqueado (10YR 6/8)</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23"/>
                  </a:ext>
                </a:extLst>
              </a:tr>
              <a:tr h="95054">
                <a:tc>
                  <a:txBody>
                    <a:bodyPr/>
                    <a:lstStyle/>
                    <a:p>
                      <a:pPr algn="ctr">
                        <a:lnSpc>
                          <a:spcPct val="115000"/>
                        </a:lnSpc>
                        <a:spcAft>
                          <a:spcPts val="0"/>
                        </a:spcAft>
                      </a:pPr>
                      <a:r>
                        <a:rPr lang="pt-BR" sz="550" dirty="0">
                          <a:effectLst/>
                        </a:rPr>
                        <a:t>230-240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10YR 7/4</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Siltoso</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r>
                        <a:rPr lang="pt-BR" sz="550" dirty="0">
                          <a:effectLst/>
                        </a:rPr>
                        <a:t>, mosqueado (7,5YR 6/8, 10R 7/4 e 2,5Y 5/1)</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24"/>
                  </a:ext>
                </a:extLst>
              </a:tr>
              <a:tr h="95054">
                <a:tc>
                  <a:txBody>
                    <a:bodyPr/>
                    <a:lstStyle/>
                    <a:p>
                      <a:pPr algn="ctr">
                        <a:lnSpc>
                          <a:spcPct val="115000"/>
                        </a:lnSpc>
                        <a:spcAft>
                          <a:spcPts val="0"/>
                        </a:spcAft>
                      </a:pPr>
                      <a:r>
                        <a:rPr lang="pt-BR" sz="550" dirty="0">
                          <a:effectLst/>
                        </a:rPr>
                        <a:t>240-250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a:effectLst/>
                        </a:rPr>
                        <a:t>10YR 7/4</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Siltoso</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r>
                        <a:rPr lang="pt-BR" sz="550" dirty="0">
                          <a:effectLst/>
                        </a:rPr>
                        <a:t>, mosqueado (7,5YR 6/8, 10R 7/4 e 2,5Y 5/1)</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25"/>
                  </a:ext>
                </a:extLst>
              </a:tr>
              <a:tr h="99809">
                <a:tc>
                  <a:txBody>
                    <a:bodyPr/>
                    <a:lstStyle/>
                    <a:p>
                      <a:pPr algn="ctr">
                        <a:lnSpc>
                          <a:spcPct val="115000"/>
                        </a:lnSpc>
                        <a:spcAft>
                          <a:spcPts val="0"/>
                        </a:spcAft>
                      </a:pPr>
                      <a:r>
                        <a:rPr lang="pt-BR" sz="550" dirty="0">
                          <a:effectLst/>
                        </a:rPr>
                        <a:t>250-260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10YR 7/4</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Siltoso</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r>
                        <a:rPr lang="pt-BR" sz="550" dirty="0">
                          <a:effectLst/>
                        </a:rPr>
                        <a:t>, mosqueado (7,5YR 6/8, 10R 7/4, 2,5Y 5/1 e 10YR 4/3)</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26"/>
                  </a:ext>
                </a:extLst>
              </a:tr>
              <a:tr h="95054">
                <a:tc>
                  <a:txBody>
                    <a:bodyPr/>
                    <a:lstStyle/>
                    <a:p>
                      <a:pPr algn="ctr">
                        <a:lnSpc>
                          <a:spcPct val="115000"/>
                        </a:lnSpc>
                        <a:spcAft>
                          <a:spcPts val="0"/>
                        </a:spcAft>
                      </a:pPr>
                      <a:r>
                        <a:rPr lang="pt-BR" sz="550" dirty="0">
                          <a:effectLst/>
                        </a:rPr>
                        <a:t>260-270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10YR 7/4</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Siltoso</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r>
                        <a:rPr lang="pt-BR" sz="550" dirty="0">
                          <a:effectLst/>
                        </a:rPr>
                        <a:t>, mosqueado (7,5YR 6/8, 10R 7/4, 2,5Y 5/1, 10YR 4/3 e branco)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27"/>
                  </a:ext>
                </a:extLst>
              </a:tr>
              <a:tr h="95054">
                <a:tc>
                  <a:txBody>
                    <a:bodyPr/>
                    <a:lstStyle/>
                    <a:p>
                      <a:pPr algn="ctr">
                        <a:lnSpc>
                          <a:spcPct val="115000"/>
                        </a:lnSpc>
                        <a:spcAft>
                          <a:spcPts val="0"/>
                        </a:spcAft>
                      </a:pPr>
                      <a:r>
                        <a:rPr lang="pt-BR" sz="550" dirty="0">
                          <a:effectLst/>
                        </a:rPr>
                        <a:t>270-280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10YR 7/4</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Siltoso</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r>
                        <a:rPr lang="pt-BR" sz="550" dirty="0">
                          <a:effectLst/>
                        </a:rPr>
                        <a:t>, mosqueado (7,5YR 6/8, 10R 7/4, 2,5Y 5/1, 10YR 4/3 e branco)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28"/>
                  </a:ext>
                </a:extLst>
              </a:tr>
              <a:tr h="101498">
                <a:tc>
                  <a:txBody>
                    <a:bodyPr/>
                    <a:lstStyle/>
                    <a:p>
                      <a:pPr algn="ctr">
                        <a:lnSpc>
                          <a:spcPct val="115000"/>
                        </a:lnSpc>
                        <a:spcAft>
                          <a:spcPts val="0"/>
                        </a:spcAft>
                      </a:pPr>
                      <a:r>
                        <a:rPr lang="pt-BR" sz="550" dirty="0">
                          <a:effectLst/>
                        </a:rPr>
                        <a:t>280-290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10YR 7/4</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Siltoso</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r>
                        <a:rPr lang="pt-BR" sz="550" dirty="0">
                          <a:effectLst/>
                        </a:rPr>
                        <a:t>, mosqueado (7,5YR 6/8, 10R 7/4, 2,5Y 5/1, 10YR 4/3 e branco)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29"/>
                  </a:ext>
                </a:extLst>
              </a:tr>
              <a:tr h="95054">
                <a:tc>
                  <a:txBody>
                    <a:bodyPr/>
                    <a:lstStyle/>
                    <a:p>
                      <a:pPr algn="ctr">
                        <a:lnSpc>
                          <a:spcPct val="115000"/>
                        </a:lnSpc>
                        <a:spcAft>
                          <a:spcPts val="0"/>
                        </a:spcAft>
                      </a:pPr>
                      <a:r>
                        <a:rPr lang="pt-BR" sz="550" dirty="0">
                          <a:effectLst/>
                        </a:rPr>
                        <a:t>290-300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10YR 7/4</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Siltoso</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r>
                        <a:rPr lang="pt-BR" sz="550" dirty="0">
                          <a:effectLst/>
                        </a:rPr>
                        <a:t>, mosqueado (7,5YR 6/8, 2,5Y 5/1, 10YR 4/3 e branco)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30"/>
                  </a:ext>
                </a:extLst>
              </a:tr>
              <a:tr h="95054">
                <a:tc>
                  <a:txBody>
                    <a:bodyPr/>
                    <a:lstStyle/>
                    <a:p>
                      <a:pPr algn="ctr">
                        <a:lnSpc>
                          <a:spcPct val="115000"/>
                        </a:lnSpc>
                        <a:spcAft>
                          <a:spcPts val="0"/>
                        </a:spcAft>
                      </a:pPr>
                      <a:r>
                        <a:rPr lang="pt-BR" sz="550" dirty="0">
                          <a:effectLst/>
                        </a:rPr>
                        <a:t>300-310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10YR 7/4</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Siltoso</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31"/>
                  </a:ext>
                </a:extLst>
              </a:tr>
              <a:tr h="97965">
                <a:tc>
                  <a:txBody>
                    <a:bodyPr/>
                    <a:lstStyle/>
                    <a:p>
                      <a:pPr algn="ctr">
                        <a:lnSpc>
                          <a:spcPct val="115000"/>
                        </a:lnSpc>
                        <a:spcAft>
                          <a:spcPts val="0"/>
                        </a:spcAft>
                      </a:pPr>
                      <a:r>
                        <a:rPr lang="pt-BR" sz="550" dirty="0">
                          <a:effectLst/>
                        </a:rPr>
                        <a:t>310-320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10YR 7/4</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Siltoso</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r>
                        <a:rPr lang="pt-BR" sz="550" dirty="0">
                          <a:effectLst/>
                        </a:rPr>
                        <a:t>, mosqueado (7,5YR 6/8, 10R 7/4, 2,5Y 5/1, 10YR 4/3 e branco)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32"/>
                  </a:ext>
                </a:extLst>
              </a:tr>
              <a:tr h="95054">
                <a:tc>
                  <a:txBody>
                    <a:bodyPr/>
                    <a:lstStyle/>
                    <a:p>
                      <a:pPr algn="ctr">
                        <a:lnSpc>
                          <a:spcPct val="115000"/>
                        </a:lnSpc>
                        <a:spcAft>
                          <a:spcPts val="0"/>
                        </a:spcAft>
                      </a:pPr>
                      <a:r>
                        <a:rPr lang="pt-BR" sz="550" dirty="0">
                          <a:effectLst/>
                        </a:rPr>
                        <a:t>320-330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10YR 7/4</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Siltoso</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33"/>
                  </a:ext>
                </a:extLst>
              </a:tr>
              <a:tr h="95054">
                <a:tc>
                  <a:txBody>
                    <a:bodyPr/>
                    <a:lstStyle/>
                    <a:p>
                      <a:pPr algn="ctr">
                        <a:lnSpc>
                          <a:spcPct val="115000"/>
                        </a:lnSpc>
                        <a:spcAft>
                          <a:spcPts val="0"/>
                        </a:spcAft>
                      </a:pPr>
                      <a:r>
                        <a:rPr lang="pt-BR" sz="550" dirty="0">
                          <a:effectLst/>
                        </a:rPr>
                        <a:t>330-340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10YR 7/4</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Siltoso</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r>
                        <a:rPr lang="pt-BR" sz="550" dirty="0">
                          <a:effectLst/>
                        </a:rPr>
                        <a:t>, mosqueado (7,5YR 6/8, 10R 7/4, 2,5Y 5/1, 10YR 4/3 e branco)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34"/>
                  </a:ext>
                </a:extLst>
              </a:tr>
              <a:tr h="95054">
                <a:tc>
                  <a:txBody>
                    <a:bodyPr/>
                    <a:lstStyle/>
                    <a:p>
                      <a:pPr algn="ctr">
                        <a:lnSpc>
                          <a:spcPct val="115000"/>
                        </a:lnSpc>
                        <a:spcAft>
                          <a:spcPts val="0"/>
                        </a:spcAft>
                      </a:pPr>
                      <a:r>
                        <a:rPr lang="pt-BR" sz="550" dirty="0">
                          <a:effectLst/>
                        </a:rPr>
                        <a:t>340-350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10YR 7/4</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Siltoso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r>
                        <a:rPr lang="pt-BR" sz="550" dirty="0">
                          <a:effectLst/>
                        </a:rPr>
                        <a:t>, mosqueado (7,5YR 6/8, 10R 7/4, 2,5Y 5/1, 10YR 4/3 e branco)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35"/>
                  </a:ext>
                </a:extLst>
              </a:tr>
              <a:tr h="95054">
                <a:tc>
                  <a:txBody>
                    <a:bodyPr/>
                    <a:lstStyle/>
                    <a:p>
                      <a:pPr algn="ctr">
                        <a:lnSpc>
                          <a:spcPct val="115000"/>
                        </a:lnSpc>
                        <a:spcAft>
                          <a:spcPts val="0"/>
                        </a:spcAft>
                      </a:pPr>
                      <a:r>
                        <a:rPr lang="pt-BR" sz="550" dirty="0">
                          <a:effectLst/>
                        </a:rPr>
                        <a:t>350-360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10YR 7/6</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Siltoso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r>
                        <a:rPr lang="pt-BR" sz="550" dirty="0">
                          <a:effectLst/>
                        </a:rPr>
                        <a:t>, mosqueado (7,5YR 6/8 e 5Y 8/1)</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36"/>
                  </a:ext>
                </a:extLst>
              </a:tr>
              <a:tr h="95054">
                <a:tc>
                  <a:txBody>
                    <a:bodyPr/>
                    <a:lstStyle/>
                    <a:p>
                      <a:pPr algn="ctr">
                        <a:lnSpc>
                          <a:spcPct val="115000"/>
                        </a:lnSpc>
                        <a:spcAft>
                          <a:spcPts val="0"/>
                        </a:spcAft>
                      </a:pPr>
                      <a:r>
                        <a:rPr lang="pt-BR" sz="550" dirty="0">
                          <a:effectLst/>
                        </a:rPr>
                        <a:t>360-370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10YR 7/6</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Siltoso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r>
                        <a:rPr lang="pt-BR" sz="550" dirty="0">
                          <a:effectLst/>
                        </a:rPr>
                        <a:t>, mosqueado (7,5YR 6/8 e 5Y 8/1)</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37"/>
                  </a:ext>
                </a:extLst>
              </a:tr>
              <a:tr h="95054">
                <a:tc>
                  <a:txBody>
                    <a:bodyPr/>
                    <a:lstStyle/>
                    <a:p>
                      <a:pPr algn="ctr">
                        <a:lnSpc>
                          <a:spcPct val="115000"/>
                        </a:lnSpc>
                        <a:spcAft>
                          <a:spcPts val="0"/>
                        </a:spcAft>
                      </a:pPr>
                      <a:r>
                        <a:rPr lang="pt-BR" sz="550" dirty="0">
                          <a:effectLst/>
                        </a:rPr>
                        <a:t>370-380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10YR 8/4</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Siltoso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38"/>
                  </a:ext>
                </a:extLst>
              </a:tr>
              <a:tr h="95054">
                <a:tc>
                  <a:txBody>
                    <a:bodyPr/>
                    <a:lstStyle/>
                    <a:p>
                      <a:pPr algn="ctr">
                        <a:lnSpc>
                          <a:spcPct val="115000"/>
                        </a:lnSpc>
                        <a:spcAft>
                          <a:spcPts val="0"/>
                        </a:spcAft>
                      </a:pPr>
                      <a:r>
                        <a:rPr lang="pt-BR" sz="550" dirty="0">
                          <a:effectLst/>
                        </a:rPr>
                        <a:t>380-390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10YR 7/4</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Siltoso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39"/>
                  </a:ext>
                </a:extLst>
              </a:tr>
              <a:tr h="95054">
                <a:tc>
                  <a:txBody>
                    <a:bodyPr/>
                    <a:lstStyle/>
                    <a:p>
                      <a:pPr algn="ctr">
                        <a:lnSpc>
                          <a:spcPct val="115000"/>
                        </a:lnSpc>
                        <a:spcAft>
                          <a:spcPts val="0"/>
                        </a:spcAft>
                      </a:pPr>
                      <a:r>
                        <a:rPr lang="pt-BR" sz="550" dirty="0">
                          <a:effectLst/>
                        </a:rPr>
                        <a:t>390-400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10YR 7/4</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Siltoso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r>
                        <a:rPr lang="pt-BR" sz="550" dirty="0">
                          <a:effectLst/>
                        </a:rPr>
                        <a:t>, mosqueado (2,5Y 5/1, 7,5YR 6/8 e preto)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40"/>
                  </a:ext>
                </a:extLst>
              </a:tr>
              <a:tr h="95054">
                <a:tc>
                  <a:txBody>
                    <a:bodyPr/>
                    <a:lstStyle/>
                    <a:p>
                      <a:pPr algn="ctr">
                        <a:lnSpc>
                          <a:spcPct val="115000"/>
                        </a:lnSpc>
                        <a:spcAft>
                          <a:spcPts val="0"/>
                        </a:spcAft>
                      </a:pPr>
                      <a:r>
                        <a:rPr lang="pt-BR" sz="550" dirty="0">
                          <a:effectLst/>
                        </a:rPr>
                        <a:t>400-410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10YR 7/3</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Siltoso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41"/>
                  </a:ext>
                </a:extLst>
              </a:tr>
              <a:tr h="95054">
                <a:tc>
                  <a:txBody>
                    <a:bodyPr/>
                    <a:lstStyle/>
                    <a:p>
                      <a:pPr algn="ctr">
                        <a:lnSpc>
                          <a:spcPct val="115000"/>
                        </a:lnSpc>
                        <a:spcAft>
                          <a:spcPts val="0"/>
                        </a:spcAft>
                      </a:pPr>
                      <a:r>
                        <a:rPr lang="pt-BR" sz="550" dirty="0">
                          <a:effectLst/>
                        </a:rPr>
                        <a:t>410-420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10YR 7/3</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Siltoso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42"/>
                  </a:ext>
                </a:extLst>
              </a:tr>
              <a:tr h="95054">
                <a:tc>
                  <a:txBody>
                    <a:bodyPr/>
                    <a:lstStyle/>
                    <a:p>
                      <a:pPr algn="ctr">
                        <a:lnSpc>
                          <a:spcPct val="115000"/>
                        </a:lnSpc>
                        <a:spcAft>
                          <a:spcPts val="0"/>
                        </a:spcAft>
                      </a:pPr>
                      <a:r>
                        <a:rPr lang="pt-BR" sz="550" dirty="0">
                          <a:effectLst/>
                        </a:rPr>
                        <a:t>420-430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10YR 7/4</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Siltoso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43"/>
                  </a:ext>
                </a:extLst>
              </a:tr>
              <a:tr h="95054">
                <a:tc>
                  <a:txBody>
                    <a:bodyPr/>
                    <a:lstStyle/>
                    <a:p>
                      <a:pPr algn="ctr">
                        <a:lnSpc>
                          <a:spcPct val="115000"/>
                        </a:lnSpc>
                        <a:spcAft>
                          <a:spcPts val="0"/>
                        </a:spcAft>
                      </a:pPr>
                      <a:r>
                        <a:rPr lang="pt-BR" sz="550" dirty="0">
                          <a:effectLst/>
                        </a:rPr>
                        <a:t>430-440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10YR 7/3</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Siltoso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44"/>
                  </a:ext>
                </a:extLst>
              </a:tr>
              <a:tr h="95054">
                <a:tc>
                  <a:txBody>
                    <a:bodyPr/>
                    <a:lstStyle/>
                    <a:p>
                      <a:pPr algn="ctr">
                        <a:lnSpc>
                          <a:spcPct val="115000"/>
                        </a:lnSpc>
                        <a:spcAft>
                          <a:spcPts val="0"/>
                        </a:spcAft>
                      </a:pPr>
                      <a:r>
                        <a:rPr lang="pt-BR" sz="550" dirty="0">
                          <a:effectLst/>
                        </a:rPr>
                        <a:t>440-450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10YR 8/3</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Siltoso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45"/>
                  </a:ext>
                </a:extLst>
              </a:tr>
              <a:tr h="95054">
                <a:tc>
                  <a:txBody>
                    <a:bodyPr/>
                    <a:lstStyle/>
                    <a:p>
                      <a:pPr algn="ctr">
                        <a:lnSpc>
                          <a:spcPct val="115000"/>
                        </a:lnSpc>
                        <a:spcAft>
                          <a:spcPts val="0"/>
                        </a:spcAft>
                      </a:pPr>
                      <a:r>
                        <a:rPr lang="pt-BR" sz="550" dirty="0">
                          <a:effectLst/>
                        </a:rPr>
                        <a:t>450-460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10YR 8/4</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Siltoso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46"/>
                  </a:ext>
                </a:extLst>
              </a:tr>
              <a:tr h="95054">
                <a:tc>
                  <a:txBody>
                    <a:bodyPr/>
                    <a:lstStyle/>
                    <a:p>
                      <a:pPr algn="ctr">
                        <a:lnSpc>
                          <a:spcPct val="115000"/>
                        </a:lnSpc>
                        <a:spcAft>
                          <a:spcPts val="0"/>
                        </a:spcAft>
                      </a:pPr>
                      <a:r>
                        <a:rPr lang="pt-BR" sz="550" dirty="0">
                          <a:effectLst/>
                        </a:rPr>
                        <a:t>460-470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10YR 8/4</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Siltoso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47"/>
                  </a:ext>
                </a:extLst>
              </a:tr>
              <a:tr h="95054">
                <a:tc>
                  <a:txBody>
                    <a:bodyPr/>
                    <a:lstStyle/>
                    <a:p>
                      <a:pPr algn="ctr">
                        <a:lnSpc>
                          <a:spcPct val="115000"/>
                        </a:lnSpc>
                        <a:spcAft>
                          <a:spcPts val="0"/>
                        </a:spcAft>
                      </a:pPr>
                      <a:r>
                        <a:rPr lang="pt-BR" sz="550" dirty="0">
                          <a:effectLst/>
                        </a:rPr>
                        <a:t>470-480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10YR 8/4</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Siltoso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48"/>
                  </a:ext>
                </a:extLst>
              </a:tr>
              <a:tr h="95054">
                <a:tc>
                  <a:txBody>
                    <a:bodyPr/>
                    <a:lstStyle/>
                    <a:p>
                      <a:pPr algn="ctr">
                        <a:lnSpc>
                          <a:spcPct val="115000"/>
                        </a:lnSpc>
                        <a:spcAft>
                          <a:spcPts val="0"/>
                        </a:spcAft>
                      </a:pPr>
                      <a:r>
                        <a:rPr lang="pt-BR" sz="550" dirty="0">
                          <a:effectLst/>
                        </a:rPr>
                        <a:t>480-490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10YR 7/4</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Siltoso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49"/>
                  </a:ext>
                </a:extLst>
              </a:tr>
              <a:tr h="95054">
                <a:tc>
                  <a:txBody>
                    <a:bodyPr/>
                    <a:lstStyle/>
                    <a:p>
                      <a:pPr algn="ctr">
                        <a:lnSpc>
                          <a:spcPct val="115000"/>
                        </a:lnSpc>
                        <a:spcAft>
                          <a:spcPts val="0"/>
                        </a:spcAft>
                      </a:pPr>
                      <a:r>
                        <a:rPr lang="pt-BR" sz="550" dirty="0">
                          <a:effectLst/>
                        </a:rPr>
                        <a:t>490-500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10YR 7/4</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Siltoso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50"/>
                  </a:ext>
                </a:extLst>
              </a:tr>
              <a:tr h="95054">
                <a:tc>
                  <a:txBody>
                    <a:bodyPr/>
                    <a:lstStyle/>
                    <a:p>
                      <a:pPr algn="ctr">
                        <a:lnSpc>
                          <a:spcPct val="115000"/>
                        </a:lnSpc>
                        <a:spcAft>
                          <a:spcPts val="0"/>
                        </a:spcAft>
                      </a:pPr>
                      <a:r>
                        <a:rPr lang="pt-BR" sz="550" dirty="0">
                          <a:effectLst/>
                        </a:rPr>
                        <a:t>500-510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10YR 7/4</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Siltoso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51"/>
                  </a:ext>
                </a:extLst>
              </a:tr>
              <a:tr h="95054">
                <a:tc>
                  <a:txBody>
                    <a:bodyPr/>
                    <a:lstStyle/>
                    <a:p>
                      <a:pPr algn="ctr">
                        <a:lnSpc>
                          <a:spcPct val="115000"/>
                        </a:lnSpc>
                        <a:spcAft>
                          <a:spcPts val="0"/>
                        </a:spcAft>
                      </a:pPr>
                      <a:r>
                        <a:rPr lang="pt-BR" sz="550" dirty="0">
                          <a:effectLst/>
                        </a:rPr>
                        <a:t>510-520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10YR 7/4</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Siltoso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52"/>
                  </a:ext>
                </a:extLst>
              </a:tr>
              <a:tr h="95054">
                <a:tc>
                  <a:txBody>
                    <a:bodyPr/>
                    <a:lstStyle/>
                    <a:p>
                      <a:pPr algn="ctr">
                        <a:lnSpc>
                          <a:spcPct val="115000"/>
                        </a:lnSpc>
                        <a:spcAft>
                          <a:spcPts val="0"/>
                        </a:spcAft>
                      </a:pPr>
                      <a:r>
                        <a:rPr lang="pt-BR" sz="550" dirty="0">
                          <a:effectLst/>
                        </a:rPr>
                        <a:t>520-530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10YR 7/4</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Siltoso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53"/>
                  </a:ext>
                </a:extLst>
              </a:tr>
              <a:tr h="95054">
                <a:tc>
                  <a:txBody>
                    <a:bodyPr/>
                    <a:lstStyle/>
                    <a:p>
                      <a:pPr algn="ctr">
                        <a:lnSpc>
                          <a:spcPct val="115000"/>
                        </a:lnSpc>
                        <a:spcAft>
                          <a:spcPts val="0"/>
                        </a:spcAft>
                      </a:pPr>
                      <a:r>
                        <a:rPr lang="pt-BR" sz="550" dirty="0">
                          <a:effectLst/>
                        </a:rPr>
                        <a:t>530-540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10YR 7/4</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Siltoso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54"/>
                  </a:ext>
                </a:extLst>
              </a:tr>
              <a:tr h="95054">
                <a:tc>
                  <a:txBody>
                    <a:bodyPr/>
                    <a:lstStyle/>
                    <a:p>
                      <a:pPr algn="ctr">
                        <a:lnSpc>
                          <a:spcPct val="115000"/>
                        </a:lnSpc>
                        <a:spcAft>
                          <a:spcPts val="0"/>
                        </a:spcAft>
                      </a:pPr>
                      <a:r>
                        <a:rPr lang="pt-BR" sz="550" dirty="0">
                          <a:effectLst/>
                        </a:rPr>
                        <a:t>540-550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10YR 7/4</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Siltoso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55"/>
                  </a:ext>
                </a:extLst>
              </a:tr>
              <a:tr h="95054">
                <a:tc>
                  <a:txBody>
                    <a:bodyPr/>
                    <a:lstStyle/>
                    <a:p>
                      <a:pPr algn="ctr">
                        <a:lnSpc>
                          <a:spcPct val="115000"/>
                        </a:lnSpc>
                        <a:spcAft>
                          <a:spcPts val="0"/>
                        </a:spcAft>
                      </a:pPr>
                      <a:r>
                        <a:rPr lang="pt-BR" sz="550" dirty="0">
                          <a:effectLst/>
                        </a:rPr>
                        <a:t>550-560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10YR 7/4</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Siltoso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56"/>
                  </a:ext>
                </a:extLst>
              </a:tr>
              <a:tr h="95054">
                <a:tc>
                  <a:txBody>
                    <a:bodyPr/>
                    <a:lstStyle/>
                    <a:p>
                      <a:pPr algn="ctr">
                        <a:lnSpc>
                          <a:spcPct val="115000"/>
                        </a:lnSpc>
                        <a:spcAft>
                          <a:spcPts val="0"/>
                        </a:spcAft>
                      </a:pPr>
                      <a:r>
                        <a:rPr lang="pt-BR" sz="550" dirty="0">
                          <a:effectLst/>
                        </a:rPr>
                        <a:t>560-570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7,5YR 6/6</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Siltoso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57"/>
                  </a:ext>
                </a:extLst>
              </a:tr>
              <a:tr h="95054">
                <a:tc>
                  <a:txBody>
                    <a:bodyPr/>
                    <a:lstStyle/>
                    <a:p>
                      <a:pPr algn="ctr">
                        <a:lnSpc>
                          <a:spcPct val="115000"/>
                        </a:lnSpc>
                        <a:spcAft>
                          <a:spcPts val="0"/>
                        </a:spcAft>
                      </a:pPr>
                      <a:r>
                        <a:rPr lang="pt-BR" sz="550" dirty="0">
                          <a:effectLst/>
                        </a:rPr>
                        <a:t>570-580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7,5YR 6/6</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Siltoso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r>
                        <a:rPr lang="pt-BR" sz="550" dirty="0">
                          <a:effectLst/>
                        </a:rPr>
                        <a:t>, mosqueado (7,5YR 5/8, 10R 7/4, branco e preto)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58"/>
                  </a:ext>
                </a:extLst>
              </a:tr>
              <a:tr h="95054">
                <a:tc>
                  <a:txBody>
                    <a:bodyPr/>
                    <a:lstStyle/>
                    <a:p>
                      <a:pPr algn="ctr">
                        <a:lnSpc>
                          <a:spcPct val="115000"/>
                        </a:lnSpc>
                        <a:spcAft>
                          <a:spcPts val="0"/>
                        </a:spcAft>
                      </a:pPr>
                      <a:r>
                        <a:rPr lang="pt-BR" sz="550" dirty="0">
                          <a:effectLst/>
                        </a:rPr>
                        <a:t>580-590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7,5YR 6/6</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Siltoso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r>
                        <a:rPr lang="pt-BR" sz="550" dirty="0">
                          <a:effectLst/>
                        </a:rPr>
                        <a:t>, mosqueado (7,5YR 5/8, 10R 7/4, branco e preto)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59"/>
                  </a:ext>
                </a:extLst>
              </a:tr>
              <a:tr h="95054">
                <a:tc>
                  <a:txBody>
                    <a:bodyPr/>
                    <a:lstStyle/>
                    <a:p>
                      <a:pPr algn="ctr">
                        <a:lnSpc>
                          <a:spcPct val="115000"/>
                        </a:lnSpc>
                        <a:spcAft>
                          <a:spcPts val="0"/>
                        </a:spcAft>
                      </a:pPr>
                      <a:r>
                        <a:rPr lang="pt-BR" sz="550" dirty="0">
                          <a:effectLst/>
                        </a:rPr>
                        <a:t>590-600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5YR 6/6</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Siltoso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60"/>
                  </a:ext>
                </a:extLst>
              </a:tr>
              <a:tr h="95054">
                <a:tc>
                  <a:txBody>
                    <a:bodyPr/>
                    <a:lstStyle/>
                    <a:p>
                      <a:pPr algn="ctr">
                        <a:lnSpc>
                          <a:spcPct val="115000"/>
                        </a:lnSpc>
                        <a:spcAft>
                          <a:spcPts val="0"/>
                        </a:spcAft>
                      </a:pPr>
                      <a:r>
                        <a:rPr lang="pt-BR" sz="550" dirty="0">
                          <a:effectLst/>
                        </a:rPr>
                        <a:t>600-610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5YR 6/6</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Siltoso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61"/>
                  </a:ext>
                </a:extLst>
              </a:tr>
              <a:tr h="95054">
                <a:tc>
                  <a:txBody>
                    <a:bodyPr/>
                    <a:lstStyle/>
                    <a:p>
                      <a:pPr algn="ctr">
                        <a:lnSpc>
                          <a:spcPct val="115000"/>
                        </a:lnSpc>
                        <a:spcAft>
                          <a:spcPts val="0"/>
                        </a:spcAft>
                      </a:pPr>
                      <a:r>
                        <a:rPr lang="pt-BR" sz="550" dirty="0">
                          <a:effectLst/>
                        </a:rPr>
                        <a:t>610-620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7,5YR 6/6</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Siltoso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62"/>
                  </a:ext>
                </a:extLst>
              </a:tr>
              <a:tr h="95054">
                <a:tc>
                  <a:txBody>
                    <a:bodyPr/>
                    <a:lstStyle/>
                    <a:p>
                      <a:pPr algn="ctr">
                        <a:lnSpc>
                          <a:spcPct val="115000"/>
                        </a:lnSpc>
                        <a:spcAft>
                          <a:spcPts val="0"/>
                        </a:spcAft>
                      </a:pPr>
                      <a:r>
                        <a:rPr lang="pt-BR" sz="550" dirty="0">
                          <a:effectLst/>
                        </a:rPr>
                        <a:t>620-630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7,5YR 6/4</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Siltoso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63"/>
                  </a:ext>
                </a:extLst>
              </a:tr>
              <a:tr h="95054">
                <a:tc>
                  <a:txBody>
                    <a:bodyPr/>
                    <a:lstStyle/>
                    <a:p>
                      <a:pPr algn="ctr">
                        <a:lnSpc>
                          <a:spcPct val="115000"/>
                        </a:lnSpc>
                        <a:spcAft>
                          <a:spcPts val="0"/>
                        </a:spcAft>
                      </a:pPr>
                      <a:r>
                        <a:rPr lang="pt-BR" sz="550" dirty="0">
                          <a:effectLst/>
                        </a:rPr>
                        <a:t>630-640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7,5YR 6/6</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Siltoso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64"/>
                  </a:ext>
                </a:extLst>
              </a:tr>
              <a:tr h="95054">
                <a:tc>
                  <a:txBody>
                    <a:bodyPr/>
                    <a:lstStyle/>
                    <a:p>
                      <a:pPr algn="ctr">
                        <a:lnSpc>
                          <a:spcPct val="115000"/>
                        </a:lnSpc>
                        <a:spcAft>
                          <a:spcPts val="0"/>
                        </a:spcAft>
                      </a:pPr>
                      <a:r>
                        <a:rPr lang="pt-BR" sz="550" dirty="0">
                          <a:effectLst/>
                        </a:rPr>
                        <a:t>640-650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7,5YR 6/4</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Siltoso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65"/>
                  </a:ext>
                </a:extLst>
              </a:tr>
              <a:tr h="95054">
                <a:tc>
                  <a:txBody>
                    <a:bodyPr/>
                    <a:lstStyle/>
                    <a:p>
                      <a:pPr algn="ctr">
                        <a:lnSpc>
                          <a:spcPct val="115000"/>
                        </a:lnSpc>
                        <a:spcAft>
                          <a:spcPts val="0"/>
                        </a:spcAft>
                      </a:pPr>
                      <a:r>
                        <a:rPr lang="pt-BR" sz="550" dirty="0">
                          <a:effectLst/>
                        </a:rPr>
                        <a:t>650-660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7,5YR 6/4</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Siltoso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66"/>
                  </a:ext>
                </a:extLst>
              </a:tr>
              <a:tr h="95054">
                <a:tc>
                  <a:txBody>
                    <a:bodyPr/>
                    <a:lstStyle/>
                    <a:p>
                      <a:pPr algn="ctr">
                        <a:lnSpc>
                          <a:spcPct val="115000"/>
                        </a:lnSpc>
                        <a:spcAft>
                          <a:spcPts val="0"/>
                        </a:spcAft>
                      </a:pPr>
                      <a:r>
                        <a:rPr lang="pt-BR" sz="550" dirty="0">
                          <a:effectLst/>
                        </a:rPr>
                        <a:t>660-670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7,5YR 6/4</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Siltoso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67"/>
                  </a:ext>
                </a:extLst>
              </a:tr>
              <a:tr h="95054">
                <a:tc>
                  <a:txBody>
                    <a:bodyPr/>
                    <a:lstStyle/>
                    <a:p>
                      <a:pPr algn="ctr">
                        <a:lnSpc>
                          <a:spcPct val="115000"/>
                        </a:lnSpc>
                        <a:spcAft>
                          <a:spcPts val="0"/>
                        </a:spcAft>
                      </a:pPr>
                      <a:r>
                        <a:rPr lang="pt-BR" sz="550" dirty="0">
                          <a:effectLst/>
                        </a:rPr>
                        <a:t>670-680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2,5Y 6/3</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Siltoso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68"/>
                  </a:ext>
                </a:extLst>
              </a:tr>
              <a:tr h="95054">
                <a:tc>
                  <a:txBody>
                    <a:bodyPr/>
                    <a:lstStyle/>
                    <a:p>
                      <a:pPr algn="ctr">
                        <a:lnSpc>
                          <a:spcPct val="115000"/>
                        </a:lnSpc>
                        <a:spcAft>
                          <a:spcPts val="0"/>
                        </a:spcAft>
                      </a:pPr>
                      <a:r>
                        <a:rPr lang="pt-BR" sz="550" dirty="0">
                          <a:effectLst/>
                        </a:rPr>
                        <a:t>680-690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a:effectLst/>
                        </a:rPr>
                        <a:t>2,5Y 6/3</a:t>
                      </a:r>
                      <a:endParaRPr lang="pt-BR" sz="55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Siltoso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69"/>
                  </a:ext>
                </a:extLst>
              </a:tr>
              <a:tr h="95054">
                <a:tc>
                  <a:txBody>
                    <a:bodyPr/>
                    <a:lstStyle/>
                    <a:p>
                      <a:pPr algn="ctr">
                        <a:lnSpc>
                          <a:spcPct val="115000"/>
                        </a:lnSpc>
                        <a:spcAft>
                          <a:spcPts val="0"/>
                        </a:spcAft>
                      </a:pPr>
                      <a:r>
                        <a:rPr lang="pt-BR" sz="550" dirty="0">
                          <a:effectLst/>
                        </a:rPr>
                        <a:t>690-700</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a:effectLst/>
                        </a:rPr>
                        <a:t>5Y 6/2</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Siltoso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tc>
                  <a:txBody>
                    <a:bodyPr/>
                    <a:lstStyle/>
                    <a:p>
                      <a:pPr algn="ctr">
                        <a:lnSpc>
                          <a:spcPct val="115000"/>
                        </a:lnSpc>
                        <a:spcAft>
                          <a:spcPts val="0"/>
                        </a:spcAft>
                      </a:pPr>
                      <a:r>
                        <a:rPr lang="pt-BR" sz="550" dirty="0" err="1">
                          <a:effectLst/>
                        </a:rPr>
                        <a:t>Micáceo</a:t>
                      </a:r>
                      <a:endParaRPr lang="pt-BR" sz="5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3018" marR="13018" marT="0" marB="0"/>
                </a:tc>
                <a:extLst>
                  <a:ext uri="{0D108BD9-81ED-4DB2-BD59-A6C34878D82A}">
                    <a16:rowId xmlns:a16="http://schemas.microsoft.com/office/drawing/2014/main" xmlns="" val="10070"/>
                  </a:ext>
                </a:extLst>
              </a:tr>
            </a:tbl>
          </a:graphicData>
        </a:graphic>
      </p:graphicFrame>
      <p:sp>
        <p:nvSpPr>
          <p:cNvPr id="6" name="Espaço Reservado para Conteúdo 2"/>
          <p:cNvSpPr txBox="1">
            <a:spLocks/>
          </p:cNvSpPr>
          <p:nvPr/>
        </p:nvSpPr>
        <p:spPr>
          <a:xfrm>
            <a:off x="5125192" y="899350"/>
            <a:ext cx="6924644" cy="148971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smtClean="0"/>
              <a:t>700 cm de profundidade</a:t>
            </a:r>
          </a:p>
          <a:p>
            <a:r>
              <a:rPr lang="pt-BR" dirty="0" smtClean="0"/>
              <a:t>62% de declividade</a:t>
            </a:r>
          </a:p>
          <a:p>
            <a:r>
              <a:rPr lang="pt-BR" dirty="0" err="1" smtClean="0"/>
              <a:t>Argissolo</a:t>
            </a:r>
            <a:r>
              <a:rPr lang="pt-BR" dirty="0" smtClean="0"/>
              <a:t> Amarelo</a:t>
            </a:r>
            <a:endParaRPr lang="pt-BR" dirty="0"/>
          </a:p>
        </p:txBody>
      </p:sp>
    </p:spTree>
    <p:extLst>
      <p:ext uri="{BB962C8B-B14F-4D97-AF65-F5344CB8AC3E}">
        <p14:creationId xmlns:p14="http://schemas.microsoft.com/office/powerpoint/2010/main" val="4790450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65125"/>
            <a:ext cx="7423264" cy="1325563"/>
          </a:xfrm>
        </p:spPr>
        <p:txBody>
          <a:bodyPr>
            <a:normAutofit fontScale="90000"/>
          </a:bodyPr>
          <a:lstStyle/>
          <a:p>
            <a:r>
              <a:rPr lang="pt-BR" dirty="0" smtClean="0"/>
              <a:t>Pesos atribuídos aos temas utilizados na avaliação (IBGE, 2019)</a:t>
            </a:r>
            <a:endParaRPr lang="pt-BR" dirty="0"/>
          </a:p>
        </p:txBody>
      </p:sp>
      <p:graphicFrame>
        <p:nvGraphicFramePr>
          <p:cNvPr id="4" name="Espaço Reservado para Conteúdo 3"/>
          <p:cNvGraphicFramePr>
            <a:graphicFrameLocks noGrp="1"/>
          </p:cNvGraphicFramePr>
          <p:nvPr>
            <p:ph idx="1"/>
            <p:extLst>
              <p:ext uri="{D42A27DB-BD31-4B8C-83A1-F6EECF244321}">
                <p14:modId xmlns:p14="http://schemas.microsoft.com/office/powerpoint/2010/main" val="1201558245"/>
              </p:ext>
            </p:extLst>
          </p:nvPr>
        </p:nvGraphicFramePr>
        <p:xfrm>
          <a:off x="198122" y="1940030"/>
          <a:ext cx="2969027" cy="3235960"/>
        </p:xfrm>
        <a:graphic>
          <a:graphicData uri="http://schemas.openxmlformats.org/drawingml/2006/table">
            <a:tbl>
              <a:tblPr firstRow="1" bandRow="1">
                <a:tableStyleId>{5C22544A-7EE6-4342-B048-85BDC9FD1C3A}</a:tableStyleId>
              </a:tblPr>
              <a:tblGrid>
                <a:gridCol w="2029689">
                  <a:extLst>
                    <a:ext uri="{9D8B030D-6E8A-4147-A177-3AD203B41FA5}">
                      <a16:colId xmlns:a16="http://schemas.microsoft.com/office/drawing/2014/main" xmlns="" val="3340176108"/>
                    </a:ext>
                  </a:extLst>
                </a:gridCol>
                <a:gridCol w="939338">
                  <a:extLst>
                    <a:ext uri="{9D8B030D-6E8A-4147-A177-3AD203B41FA5}">
                      <a16:colId xmlns:a16="http://schemas.microsoft.com/office/drawing/2014/main" xmlns="" val="2943277355"/>
                    </a:ext>
                  </a:extLst>
                </a:gridCol>
              </a:tblGrid>
              <a:tr h="370840">
                <a:tc>
                  <a:txBody>
                    <a:bodyPr/>
                    <a:lstStyle/>
                    <a:p>
                      <a:pPr algn="ctr"/>
                      <a:r>
                        <a:rPr lang="pt-BR" dirty="0" smtClean="0"/>
                        <a:t>Tema</a:t>
                      </a:r>
                      <a:endParaRPr lang="pt-BR" dirty="0"/>
                    </a:p>
                  </a:txBody>
                  <a:tcPr/>
                </a:tc>
                <a:tc>
                  <a:txBody>
                    <a:bodyPr/>
                    <a:lstStyle/>
                    <a:p>
                      <a:pPr algn="ctr"/>
                      <a:r>
                        <a:rPr lang="pt-BR" dirty="0" smtClean="0"/>
                        <a:t>Peso</a:t>
                      </a:r>
                      <a:endParaRPr lang="pt-BR" dirty="0"/>
                    </a:p>
                  </a:txBody>
                  <a:tcPr/>
                </a:tc>
                <a:extLst>
                  <a:ext uri="{0D108BD9-81ED-4DB2-BD59-A6C34878D82A}">
                    <a16:rowId xmlns:a16="http://schemas.microsoft.com/office/drawing/2014/main" xmlns="" val="3284058765"/>
                  </a:ext>
                </a:extLst>
              </a:tr>
              <a:tr h="370840">
                <a:tc>
                  <a:txBody>
                    <a:bodyPr/>
                    <a:lstStyle/>
                    <a:p>
                      <a:pPr algn="ctr"/>
                      <a:r>
                        <a:rPr lang="pt-BR" dirty="0" smtClean="0"/>
                        <a:t>Geologia</a:t>
                      </a:r>
                      <a:endParaRPr lang="pt-BR" dirty="0"/>
                    </a:p>
                  </a:txBody>
                  <a:tcPr/>
                </a:tc>
                <a:tc>
                  <a:txBody>
                    <a:bodyPr/>
                    <a:lstStyle/>
                    <a:p>
                      <a:pPr algn="ctr"/>
                      <a:r>
                        <a:rPr lang="pt-BR" dirty="0" smtClean="0"/>
                        <a:t>15</a:t>
                      </a:r>
                      <a:endParaRPr lang="pt-BR" dirty="0"/>
                    </a:p>
                  </a:txBody>
                  <a:tcPr/>
                </a:tc>
                <a:extLst>
                  <a:ext uri="{0D108BD9-81ED-4DB2-BD59-A6C34878D82A}">
                    <a16:rowId xmlns:a16="http://schemas.microsoft.com/office/drawing/2014/main" xmlns="" val="3482792198"/>
                  </a:ext>
                </a:extLst>
              </a:tr>
              <a:tr h="370840">
                <a:tc>
                  <a:txBody>
                    <a:bodyPr/>
                    <a:lstStyle/>
                    <a:p>
                      <a:pPr algn="ctr"/>
                      <a:r>
                        <a:rPr lang="pt-BR" dirty="0" smtClean="0"/>
                        <a:t>Geomorfologia</a:t>
                      </a:r>
                      <a:endParaRPr lang="pt-BR" dirty="0"/>
                    </a:p>
                  </a:txBody>
                  <a:tcPr/>
                </a:tc>
                <a:tc>
                  <a:txBody>
                    <a:bodyPr/>
                    <a:lstStyle/>
                    <a:p>
                      <a:pPr algn="ctr"/>
                      <a:r>
                        <a:rPr lang="pt-BR" dirty="0" smtClean="0"/>
                        <a:t>20</a:t>
                      </a:r>
                      <a:endParaRPr lang="pt-BR" dirty="0"/>
                    </a:p>
                  </a:txBody>
                  <a:tcPr/>
                </a:tc>
                <a:extLst>
                  <a:ext uri="{0D108BD9-81ED-4DB2-BD59-A6C34878D82A}">
                    <a16:rowId xmlns:a16="http://schemas.microsoft.com/office/drawing/2014/main" xmlns="" val="3069437159"/>
                  </a:ext>
                </a:extLst>
              </a:tr>
              <a:tr h="370840">
                <a:tc>
                  <a:txBody>
                    <a:bodyPr/>
                    <a:lstStyle/>
                    <a:p>
                      <a:pPr algn="ctr"/>
                      <a:r>
                        <a:rPr lang="pt-BR" dirty="0" smtClean="0"/>
                        <a:t>Pedologia</a:t>
                      </a:r>
                      <a:endParaRPr lang="pt-BR" dirty="0"/>
                    </a:p>
                  </a:txBody>
                  <a:tcPr/>
                </a:tc>
                <a:tc>
                  <a:txBody>
                    <a:bodyPr/>
                    <a:lstStyle/>
                    <a:p>
                      <a:pPr algn="ctr"/>
                      <a:r>
                        <a:rPr lang="pt-BR" dirty="0" smtClean="0"/>
                        <a:t>15</a:t>
                      </a:r>
                      <a:endParaRPr lang="pt-BR" dirty="0"/>
                    </a:p>
                  </a:txBody>
                  <a:tcPr/>
                </a:tc>
                <a:extLst>
                  <a:ext uri="{0D108BD9-81ED-4DB2-BD59-A6C34878D82A}">
                    <a16:rowId xmlns:a16="http://schemas.microsoft.com/office/drawing/2014/main" xmlns="" val="2746411493"/>
                  </a:ext>
                </a:extLst>
              </a:tr>
              <a:tr h="370840">
                <a:tc>
                  <a:txBody>
                    <a:bodyPr/>
                    <a:lstStyle/>
                    <a:p>
                      <a:pPr algn="ctr"/>
                      <a:r>
                        <a:rPr lang="pt-BR" dirty="0" smtClean="0"/>
                        <a:t>Cobertura</a:t>
                      </a:r>
                      <a:r>
                        <a:rPr lang="pt-BR" baseline="0" dirty="0" smtClean="0"/>
                        <a:t> e uso da terra e Vegetação</a:t>
                      </a:r>
                      <a:endParaRPr lang="pt-BR" dirty="0"/>
                    </a:p>
                  </a:txBody>
                  <a:tcPr/>
                </a:tc>
                <a:tc>
                  <a:txBody>
                    <a:bodyPr/>
                    <a:lstStyle/>
                    <a:p>
                      <a:pPr algn="ctr"/>
                      <a:r>
                        <a:rPr lang="pt-BR" dirty="0" smtClean="0"/>
                        <a:t>10</a:t>
                      </a:r>
                      <a:endParaRPr lang="pt-BR" dirty="0"/>
                    </a:p>
                  </a:txBody>
                  <a:tcPr/>
                </a:tc>
                <a:extLst>
                  <a:ext uri="{0D108BD9-81ED-4DB2-BD59-A6C34878D82A}">
                    <a16:rowId xmlns:a16="http://schemas.microsoft.com/office/drawing/2014/main" xmlns="" val="3916807042"/>
                  </a:ext>
                </a:extLst>
              </a:tr>
              <a:tr h="370840">
                <a:tc>
                  <a:txBody>
                    <a:bodyPr/>
                    <a:lstStyle/>
                    <a:p>
                      <a:pPr algn="ctr"/>
                      <a:r>
                        <a:rPr lang="pt-BR" dirty="0" smtClean="0"/>
                        <a:t>Declividade</a:t>
                      </a:r>
                      <a:endParaRPr lang="pt-BR" dirty="0"/>
                    </a:p>
                  </a:txBody>
                  <a:tcPr/>
                </a:tc>
                <a:tc>
                  <a:txBody>
                    <a:bodyPr/>
                    <a:lstStyle/>
                    <a:p>
                      <a:pPr algn="ctr"/>
                      <a:r>
                        <a:rPr lang="pt-BR" dirty="0" smtClean="0"/>
                        <a:t>35</a:t>
                      </a:r>
                      <a:endParaRPr lang="pt-BR" dirty="0"/>
                    </a:p>
                  </a:txBody>
                  <a:tcPr/>
                </a:tc>
                <a:extLst>
                  <a:ext uri="{0D108BD9-81ED-4DB2-BD59-A6C34878D82A}">
                    <a16:rowId xmlns:a16="http://schemas.microsoft.com/office/drawing/2014/main" xmlns="" val="4041929737"/>
                  </a:ext>
                </a:extLst>
              </a:tr>
              <a:tr h="370840">
                <a:tc>
                  <a:txBody>
                    <a:bodyPr/>
                    <a:lstStyle/>
                    <a:p>
                      <a:pPr algn="ctr"/>
                      <a:r>
                        <a:rPr lang="pt-BR" dirty="0" smtClean="0"/>
                        <a:t>Pluviosidade</a:t>
                      </a:r>
                      <a:endParaRPr lang="pt-BR" dirty="0"/>
                    </a:p>
                  </a:txBody>
                  <a:tcPr/>
                </a:tc>
                <a:tc>
                  <a:txBody>
                    <a:bodyPr/>
                    <a:lstStyle/>
                    <a:p>
                      <a:pPr algn="ctr"/>
                      <a:r>
                        <a:rPr lang="pt-BR" dirty="0" smtClean="0"/>
                        <a:t>5</a:t>
                      </a:r>
                      <a:endParaRPr lang="pt-BR" dirty="0"/>
                    </a:p>
                  </a:txBody>
                  <a:tcPr/>
                </a:tc>
                <a:extLst>
                  <a:ext uri="{0D108BD9-81ED-4DB2-BD59-A6C34878D82A}">
                    <a16:rowId xmlns:a16="http://schemas.microsoft.com/office/drawing/2014/main" xmlns="" val="2015796439"/>
                  </a:ext>
                </a:extLst>
              </a:tr>
              <a:tr h="370840">
                <a:tc>
                  <a:txBody>
                    <a:bodyPr/>
                    <a:lstStyle/>
                    <a:p>
                      <a:pPr algn="ctr"/>
                      <a:r>
                        <a:rPr lang="pt-BR" b="1" dirty="0" smtClean="0"/>
                        <a:t>Total</a:t>
                      </a:r>
                      <a:endParaRPr lang="pt-BR" b="1" dirty="0"/>
                    </a:p>
                  </a:txBody>
                  <a:tcPr/>
                </a:tc>
                <a:tc>
                  <a:txBody>
                    <a:bodyPr/>
                    <a:lstStyle/>
                    <a:p>
                      <a:pPr algn="ctr"/>
                      <a:r>
                        <a:rPr lang="pt-BR" b="1" dirty="0" smtClean="0"/>
                        <a:t>100</a:t>
                      </a:r>
                      <a:endParaRPr lang="pt-BR" b="1" dirty="0"/>
                    </a:p>
                  </a:txBody>
                  <a:tcPr/>
                </a:tc>
                <a:extLst>
                  <a:ext uri="{0D108BD9-81ED-4DB2-BD59-A6C34878D82A}">
                    <a16:rowId xmlns:a16="http://schemas.microsoft.com/office/drawing/2014/main" xmlns="" val="3674918997"/>
                  </a:ext>
                </a:extLst>
              </a:tr>
            </a:tbl>
          </a:graphicData>
        </a:graphic>
      </p:graphicFrame>
      <p:sp>
        <p:nvSpPr>
          <p:cNvPr id="5" name="CaixaDeTexto 4"/>
          <p:cNvSpPr txBox="1"/>
          <p:nvPr/>
        </p:nvSpPr>
        <p:spPr>
          <a:xfrm>
            <a:off x="1608513" y="5710844"/>
            <a:ext cx="3747656" cy="923330"/>
          </a:xfrm>
          <a:prstGeom prst="rect">
            <a:avLst/>
          </a:prstGeom>
          <a:noFill/>
        </p:spPr>
        <p:txBody>
          <a:bodyPr wrap="square" rtlCol="0">
            <a:spAutoFit/>
          </a:bodyPr>
          <a:lstStyle/>
          <a:p>
            <a:pPr algn="just"/>
            <a:r>
              <a:rPr lang="pt-BR" dirty="0" smtClean="0"/>
              <a:t>Fonte: IBGE, Diretoria de Geociências, Coordenação de Recursos Naturais e Estudos Ambientais.</a:t>
            </a:r>
            <a:endParaRPr lang="pt-BR" dirty="0"/>
          </a:p>
        </p:txBody>
      </p:sp>
      <p:pic>
        <p:nvPicPr>
          <p:cNvPr id="6" name="Imagem 5"/>
          <p:cNvPicPr>
            <a:picLocks noChangeAspect="1"/>
          </p:cNvPicPr>
          <p:nvPr/>
        </p:nvPicPr>
        <p:blipFill>
          <a:blip r:embed="rId2"/>
          <a:stretch>
            <a:fillRect/>
          </a:stretch>
        </p:blipFill>
        <p:spPr>
          <a:xfrm>
            <a:off x="7423264" y="1"/>
            <a:ext cx="4768735" cy="6846778"/>
          </a:xfrm>
          <a:prstGeom prst="rect">
            <a:avLst/>
          </a:prstGeom>
        </p:spPr>
      </p:pic>
      <p:pic>
        <p:nvPicPr>
          <p:cNvPr id="8" name="Imagem 7"/>
          <p:cNvPicPr>
            <a:picLocks noChangeAspect="1"/>
          </p:cNvPicPr>
          <p:nvPr/>
        </p:nvPicPr>
        <p:blipFill>
          <a:blip r:embed="rId3"/>
          <a:stretch>
            <a:fillRect/>
          </a:stretch>
        </p:blipFill>
        <p:spPr>
          <a:xfrm>
            <a:off x="3482341" y="2072600"/>
            <a:ext cx="3724275" cy="2752725"/>
          </a:xfrm>
          <a:prstGeom prst="rect">
            <a:avLst/>
          </a:prstGeom>
        </p:spPr>
      </p:pic>
    </p:spTree>
    <p:extLst>
      <p:ext uri="{BB962C8B-B14F-4D97-AF65-F5344CB8AC3E}">
        <p14:creationId xmlns:p14="http://schemas.microsoft.com/office/powerpoint/2010/main" val="5424358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Considerações</a:t>
            </a:r>
            <a:endParaRPr lang="pt-BR" dirty="0"/>
          </a:p>
        </p:txBody>
      </p:sp>
      <p:sp>
        <p:nvSpPr>
          <p:cNvPr id="3" name="Espaço Reservado para Conteúdo 2"/>
          <p:cNvSpPr>
            <a:spLocks noGrp="1"/>
          </p:cNvSpPr>
          <p:nvPr>
            <p:ph idx="1"/>
          </p:nvPr>
        </p:nvSpPr>
        <p:spPr>
          <a:xfrm>
            <a:off x="838201" y="1825625"/>
            <a:ext cx="4307378" cy="4591800"/>
          </a:xfrm>
        </p:spPr>
        <p:txBody>
          <a:bodyPr>
            <a:normAutofit fontScale="92500" lnSpcReduction="20000"/>
          </a:bodyPr>
          <a:lstStyle/>
          <a:p>
            <a:pPr algn="just"/>
            <a:r>
              <a:rPr lang="pt-BR" i="1" dirty="0" smtClean="0"/>
              <a:t>“Os resultados aqui obtidos possuem um caráter informativo e, dessa forma, têm a função de comunicar ao público técnico ou leigo um conhecimento geral sobre a suscetibilidade a deslizamentos no Brasil. Assim, ressalta-se que o Mapa ora apresentado não pretende e nem deve ser utilizado para fins de planejamento e gestão ambiental e territorial local, tampouco para obras de engenharia.”</a:t>
            </a:r>
            <a:endParaRPr lang="pt-BR" i="1" dirty="0"/>
          </a:p>
        </p:txBody>
      </p:sp>
      <p:pic>
        <p:nvPicPr>
          <p:cNvPr id="4" name="Imagem 3"/>
          <p:cNvPicPr>
            <a:picLocks noChangeAspect="1"/>
          </p:cNvPicPr>
          <p:nvPr/>
        </p:nvPicPr>
        <p:blipFill>
          <a:blip r:embed="rId2"/>
          <a:stretch>
            <a:fillRect/>
          </a:stretch>
        </p:blipFill>
        <p:spPr>
          <a:xfrm>
            <a:off x="6791758" y="1451552"/>
            <a:ext cx="4219575" cy="3305175"/>
          </a:xfrm>
          <a:prstGeom prst="rect">
            <a:avLst/>
          </a:prstGeom>
        </p:spPr>
      </p:pic>
      <p:sp>
        <p:nvSpPr>
          <p:cNvPr id="5" name="CaixaDeTexto 4"/>
          <p:cNvSpPr txBox="1"/>
          <p:nvPr/>
        </p:nvSpPr>
        <p:spPr>
          <a:xfrm>
            <a:off x="5845996" y="5473005"/>
            <a:ext cx="6346004" cy="1384995"/>
          </a:xfrm>
          <a:prstGeom prst="rect">
            <a:avLst/>
          </a:prstGeom>
          <a:noFill/>
        </p:spPr>
        <p:txBody>
          <a:bodyPr wrap="square" rtlCol="0">
            <a:spAutoFit/>
          </a:bodyPr>
          <a:lstStyle/>
          <a:p>
            <a:pPr algn="just"/>
            <a:r>
              <a:rPr lang="pt-BR" sz="1400" dirty="0" smtClean="0"/>
              <a:t>Fonte: IBGE, Diretoria de Geociências, Coordenação de Recursos Naturais e Estudos Ambientais. </a:t>
            </a:r>
          </a:p>
          <a:p>
            <a:pPr algn="just"/>
            <a:r>
              <a:rPr lang="pt-BR" sz="1400" dirty="0" smtClean="0"/>
              <a:t>Nota: As cores das categorias correspondem às utilizadas no Mapa 7. </a:t>
            </a:r>
          </a:p>
          <a:p>
            <a:pPr marL="342900" indent="-342900" algn="just">
              <a:buAutoNum type="arabicParenBoth"/>
            </a:pPr>
            <a:r>
              <a:rPr lang="pt-BR" sz="1400" dirty="0" smtClean="0"/>
              <a:t>Distribuição de deslizamentos (cicatrizes), por classes de suscetibilidade, segundo o inventário de cicatrizes elaborado pelo CPRM (CARTAS..., 2012-2018). </a:t>
            </a:r>
          </a:p>
          <a:p>
            <a:pPr marL="342900" indent="-342900" algn="just">
              <a:buAutoNum type="arabicParenBoth"/>
            </a:pPr>
            <a:r>
              <a:rPr lang="pt-BR" sz="1400" dirty="0" smtClean="0"/>
              <a:t>Proporção, em área, das classes de suscetibilidade.</a:t>
            </a:r>
            <a:endParaRPr lang="pt-BR" sz="1400" dirty="0"/>
          </a:p>
        </p:txBody>
      </p:sp>
    </p:spTree>
    <p:extLst>
      <p:ext uri="{BB962C8B-B14F-4D97-AF65-F5344CB8AC3E}">
        <p14:creationId xmlns:p14="http://schemas.microsoft.com/office/powerpoint/2010/main" val="23283537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9"/>
          <p:cNvSpPr>
            <a:spLocks noGrp="1"/>
          </p:cNvSpPr>
          <p:nvPr>
            <p:ph type="ctrTitle"/>
          </p:nvPr>
        </p:nvSpPr>
        <p:spPr/>
        <p:txBody>
          <a:bodyPr/>
          <a:lstStyle/>
          <a:p>
            <a:r>
              <a:rPr lang="pt-BR" dirty="0" smtClean="0"/>
              <a:t>Divulgação pela mídia</a:t>
            </a:r>
            <a:endParaRPr lang="pt-BR" dirty="0"/>
          </a:p>
        </p:txBody>
      </p:sp>
      <p:pic>
        <p:nvPicPr>
          <p:cNvPr id="2" name="Imagem 1"/>
          <p:cNvPicPr>
            <a:picLocks noChangeAspect="1"/>
          </p:cNvPicPr>
          <p:nvPr/>
        </p:nvPicPr>
        <p:blipFill>
          <a:blip r:embed="rId2"/>
          <a:stretch>
            <a:fillRect/>
          </a:stretch>
        </p:blipFill>
        <p:spPr>
          <a:xfrm>
            <a:off x="276813" y="300465"/>
            <a:ext cx="9172575" cy="3133725"/>
          </a:xfrm>
          <a:prstGeom prst="rect">
            <a:avLst/>
          </a:prstGeom>
        </p:spPr>
      </p:pic>
      <p:pic>
        <p:nvPicPr>
          <p:cNvPr id="3" name="Imagem 2"/>
          <p:cNvPicPr>
            <a:picLocks noChangeAspect="1"/>
          </p:cNvPicPr>
          <p:nvPr/>
        </p:nvPicPr>
        <p:blipFill>
          <a:blip r:embed="rId3"/>
          <a:stretch>
            <a:fillRect/>
          </a:stretch>
        </p:blipFill>
        <p:spPr>
          <a:xfrm>
            <a:off x="4147709" y="209282"/>
            <a:ext cx="7019925" cy="2905125"/>
          </a:xfrm>
          <a:prstGeom prst="rect">
            <a:avLst/>
          </a:prstGeom>
        </p:spPr>
      </p:pic>
      <p:pic>
        <p:nvPicPr>
          <p:cNvPr id="4" name="Imagem 3"/>
          <p:cNvPicPr>
            <a:picLocks noChangeAspect="1"/>
          </p:cNvPicPr>
          <p:nvPr/>
        </p:nvPicPr>
        <p:blipFill>
          <a:blip r:embed="rId4"/>
          <a:stretch>
            <a:fillRect/>
          </a:stretch>
        </p:blipFill>
        <p:spPr>
          <a:xfrm>
            <a:off x="2072918" y="2000677"/>
            <a:ext cx="6381750" cy="2409825"/>
          </a:xfrm>
          <a:prstGeom prst="rect">
            <a:avLst/>
          </a:prstGeom>
        </p:spPr>
      </p:pic>
      <p:pic>
        <p:nvPicPr>
          <p:cNvPr id="5" name="Imagem 4"/>
          <p:cNvPicPr>
            <a:picLocks noChangeAspect="1"/>
          </p:cNvPicPr>
          <p:nvPr/>
        </p:nvPicPr>
        <p:blipFill>
          <a:blip r:embed="rId5"/>
          <a:stretch>
            <a:fillRect/>
          </a:stretch>
        </p:blipFill>
        <p:spPr>
          <a:xfrm>
            <a:off x="5890516" y="3461052"/>
            <a:ext cx="5667375" cy="2609850"/>
          </a:xfrm>
          <a:prstGeom prst="rect">
            <a:avLst/>
          </a:prstGeom>
        </p:spPr>
      </p:pic>
      <p:pic>
        <p:nvPicPr>
          <p:cNvPr id="6" name="Imagem 5"/>
          <p:cNvPicPr>
            <a:picLocks noChangeAspect="1"/>
          </p:cNvPicPr>
          <p:nvPr/>
        </p:nvPicPr>
        <p:blipFill>
          <a:blip r:embed="rId6"/>
          <a:stretch>
            <a:fillRect/>
          </a:stretch>
        </p:blipFill>
        <p:spPr>
          <a:xfrm>
            <a:off x="338725" y="5428659"/>
            <a:ext cx="8658225" cy="1038225"/>
          </a:xfrm>
          <a:prstGeom prst="rect">
            <a:avLst/>
          </a:prstGeom>
        </p:spPr>
      </p:pic>
      <p:pic>
        <p:nvPicPr>
          <p:cNvPr id="7" name="Imagem 6"/>
          <p:cNvPicPr>
            <a:picLocks noChangeAspect="1"/>
          </p:cNvPicPr>
          <p:nvPr/>
        </p:nvPicPr>
        <p:blipFill>
          <a:blip r:embed="rId7"/>
          <a:stretch>
            <a:fillRect/>
          </a:stretch>
        </p:blipFill>
        <p:spPr>
          <a:xfrm>
            <a:off x="986104" y="3563470"/>
            <a:ext cx="8267700" cy="1800225"/>
          </a:xfrm>
          <a:prstGeom prst="rect">
            <a:avLst/>
          </a:prstGeom>
        </p:spPr>
      </p:pic>
      <p:pic>
        <p:nvPicPr>
          <p:cNvPr id="8" name="Imagem 7"/>
          <p:cNvPicPr>
            <a:picLocks noChangeAspect="1"/>
          </p:cNvPicPr>
          <p:nvPr/>
        </p:nvPicPr>
        <p:blipFill>
          <a:blip r:embed="rId8"/>
          <a:stretch>
            <a:fillRect/>
          </a:stretch>
        </p:blipFill>
        <p:spPr>
          <a:xfrm>
            <a:off x="4754367" y="1088311"/>
            <a:ext cx="7162800" cy="1457325"/>
          </a:xfrm>
          <a:prstGeom prst="rect">
            <a:avLst/>
          </a:prstGeom>
        </p:spPr>
      </p:pic>
      <p:pic>
        <p:nvPicPr>
          <p:cNvPr id="9" name="Imagem 8"/>
          <p:cNvPicPr>
            <a:picLocks noChangeAspect="1"/>
          </p:cNvPicPr>
          <p:nvPr/>
        </p:nvPicPr>
        <p:blipFill>
          <a:blip r:embed="rId9"/>
          <a:stretch>
            <a:fillRect/>
          </a:stretch>
        </p:blipFill>
        <p:spPr>
          <a:xfrm>
            <a:off x="649092" y="3205589"/>
            <a:ext cx="7686675" cy="2286000"/>
          </a:xfrm>
          <a:prstGeom prst="rect">
            <a:avLst/>
          </a:prstGeom>
        </p:spPr>
      </p:pic>
      <p:sp>
        <p:nvSpPr>
          <p:cNvPr id="11" name="Subtítulo 10"/>
          <p:cNvSpPr>
            <a:spLocks noGrp="1"/>
          </p:cNvSpPr>
          <p:nvPr>
            <p:ph type="subTitle" idx="1"/>
          </p:nvPr>
        </p:nvSpPr>
        <p:spPr/>
        <p:txBody>
          <a:bodyPr/>
          <a:lstStyle/>
          <a:p>
            <a:endParaRPr lang="pt-BR"/>
          </a:p>
        </p:txBody>
      </p:sp>
    </p:spTree>
    <p:extLst>
      <p:ext uri="{BB962C8B-B14F-4D97-AF65-F5344CB8AC3E}">
        <p14:creationId xmlns:p14="http://schemas.microsoft.com/office/powerpoint/2010/main" val="35807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2"/>
          <a:stretch>
            <a:fillRect/>
          </a:stretch>
        </p:blipFill>
        <p:spPr>
          <a:xfrm>
            <a:off x="333375" y="57150"/>
            <a:ext cx="11525250" cy="6743700"/>
          </a:xfrm>
          <a:prstGeom prst="rect">
            <a:avLst/>
          </a:prstGeom>
        </p:spPr>
      </p:pic>
      <p:pic>
        <p:nvPicPr>
          <p:cNvPr id="9" name="Espaço Reservado para Conteúdo 8"/>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678094" y="2505076"/>
            <a:ext cx="4913313" cy="3684588"/>
          </a:xfrm>
        </p:spPr>
      </p:pic>
    </p:spTree>
    <p:extLst>
      <p:ext uri="{BB962C8B-B14F-4D97-AF65-F5344CB8AC3E}">
        <p14:creationId xmlns:p14="http://schemas.microsoft.com/office/powerpoint/2010/main" val="246797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a:stretch>
            <a:fillRect/>
          </a:stretch>
        </p:blipFill>
        <p:spPr>
          <a:xfrm>
            <a:off x="1523603" y="365494"/>
            <a:ext cx="9144793" cy="6127011"/>
          </a:xfrm>
          <a:prstGeom prst="rect">
            <a:avLst/>
          </a:prstGeom>
        </p:spPr>
      </p:pic>
      <p:sp>
        <p:nvSpPr>
          <p:cNvPr id="7" name="Título 6"/>
          <p:cNvSpPr>
            <a:spLocks noGrp="1"/>
          </p:cNvSpPr>
          <p:nvPr>
            <p:ph type="title"/>
          </p:nvPr>
        </p:nvSpPr>
        <p:spPr>
          <a:xfrm>
            <a:off x="6544638" y="609600"/>
            <a:ext cx="4123758" cy="1356360"/>
          </a:xfrm>
        </p:spPr>
        <p:txBody>
          <a:bodyPr/>
          <a:lstStyle/>
          <a:p>
            <a:pPr algn="r"/>
            <a:r>
              <a:rPr lang="pt-BR" dirty="0" smtClean="0"/>
              <a:t>Muito obrigado!! </a:t>
            </a:r>
            <a:endParaRPr lang="pt-BR" dirty="0"/>
          </a:p>
        </p:txBody>
      </p:sp>
      <p:sp>
        <p:nvSpPr>
          <p:cNvPr id="2" name="CaixaDeTexto 1"/>
          <p:cNvSpPr txBox="1"/>
          <p:nvPr/>
        </p:nvSpPr>
        <p:spPr>
          <a:xfrm>
            <a:off x="6544638" y="3193365"/>
            <a:ext cx="3935002" cy="923330"/>
          </a:xfrm>
          <a:prstGeom prst="rect">
            <a:avLst/>
          </a:prstGeom>
          <a:noFill/>
        </p:spPr>
        <p:txBody>
          <a:bodyPr wrap="square" rtlCol="0">
            <a:spAutoFit/>
          </a:bodyPr>
          <a:lstStyle/>
          <a:p>
            <a:pPr algn="r"/>
            <a:r>
              <a:rPr lang="pt-BR" dirty="0" smtClean="0">
                <a:solidFill>
                  <a:schemeClr val="bg1"/>
                </a:solidFill>
              </a:rPr>
              <a:t>dir.geografia@puc-campinas.edu.br </a:t>
            </a:r>
            <a:r>
              <a:rPr lang="pt-BR" dirty="0">
                <a:solidFill>
                  <a:schemeClr val="bg1"/>
                </a:solidFill>
              </a:rPr>
              <a:t>emaildoestefano@gmail.com</a:t>
            </a:r>
          </a:p>
          <a:p>
            <a:pPr algn="r"/>
            <a:r>
              <a:rPr lang="pt-BR" dirty="0" smtClean="0">
                <a:solidFill>
                  <a:schemeClr val="bg1"/>
                </a:solidFill>
              </a:rPr>
              <a:t>(19) 3343 </a:t>
            </a:r>
            <a:r>
              <a:rPr lang="pt-BR" dirty="0">
                <a:solidFill>
                  <a:schemeClr val="bg1"/>
                </a:solidFill>
              </a:rPr>
              <a:t>-</a:t>
            </a:r>
            <a:r>
              <a:rPr lang="pt-BR" dirty="0" smtClean="0">
                <a:solidFill>
                  <a:schemeClr val="bg1"/>
                </a:solidFill>
              </a:rPr>
              <a:t>7202</a:t>
            </a:r>
            <a:endParaRPr lang="pt-BR" dirty="0">
              <a:solidFill>
                <a:schemeClr val="bg1"/>
              </a:solidFill>
            </a:endParaRPr>
          </a:p>
        </p:txBody>
      </p:sp>
    </p:spTree>
    <p:extLst>
      <p:ext uri="{BB962C8B-B14F-4D97-AF65-F5344CB8AC3E}">
        <p14:creationId xmlns:p14="http://schemas.microsoft.com/office/powerpoint/2010/main" val="1981656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2065412" y="320343"/>
            <a:ext cx="3535288" cy="6233059"/>
          </a:xfrm>
          <a:prstGeom prst="rect">
            <a:avLst/>
          </a:prstGeom>
        </p:spPr>
      </p:pic>
      <p:pic>
        <p:nvPicPr>
          <p:cNvPr id="3" name="Imagem 2"/>
          <p:cNvPicPr>
            <a:picLocks noChangeAspect="1"/>
          </p:cNvPicPr>
          <p:nvPr/>
        </p:nvPicPr>
        <p:blipFill>
          <a:blip r:embed="rId3"/>
          <a:stretch>
            <a:fillRect/>
          </a:stretch>
        </p:blipFill>
        <p:spPr>
          <a:xfrm>
            <a:off x="5700153" y="320343"/>
            <a:ext cx="3520047" cy="6245246"/>
          </a:xfrm>
          <a:prstGeom prst="rect">
            <a:avLst/>
          </a:prstGeom>
        </p:spPr>
      </p:pic>
      <p:sp>
        <p:nvSpPr>
          <p:cNvPr id="6" name="Título 5"/>
          <p:cNvSpPr>
            <a:spLocks noGrp="1"/>
          </p:cNvSpPr>
          <p:nvPr>
            <p:ph type="title"/>
          </p:nvPr>
        </p:nvSpPr>
        <p:spPr/>
        <p:txBody>
          <a:bodyPr/>
          <a:lstStyle/>
          <a:p>
            <a:pPr algn="r"/>
            <a:r>
              <a:rPr lang="pt-BR" dirty="0" smtClean="0"/>
              <a:t>L2-T5</a:t>
            </a:r>
            <a:endParaRPr lang="pt-BR" dirty="0"/>
          </a:p>
        </p:txBody>
      </p:sp>
    </p:spTree>
    <p:extLst>
      <p:ext uri="{BB962C8B-B14F-4D97-AF65-F5344CB8AC3E}">
        <p14:creationId xmlns:p14="http://schemas.microsoft.com/office/powerpoint/2010/main" val="38596828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317500"/>
            <a:ext cx="3746500" cy="6197600"/>
          </a:xfrm>
          <a:prstGeom prst="rect">
            <a:avLst/>
          </a:prstGeom>
          <a:noFill/>
          <a:ln>
            <a:noFill/>
          </a:ln>
        </p:spPr>
      </p:pic>
      <p:sp>
        <p:nvSpPr>
          <p:cNvPr id="3" name="Título 2"/>
          <p:cNvSpPr>
            <a:spLocks noGrp="1"/>
          </p:cNvSpPr>
          <p:nvPr>
            <p:ph type="title"/>
          </p:nvPr>
        </p:nvSpPr>
        <p:spPr/>
        <p:txBody>
          <a:bodyPr/>
          <a:lstStyle/>
          <a:p>
            <a:r>
              <a:rPr lang="pt-BR" dirty="0" smtClean="0"/>
              <a:t>L6-T6</a:t>
            </a:r>
            <a:endParaRPr lang="pt-BR" dirty="0"/>
          </a:p>
        </p:txBody>
      </p:sp>
    </p:spTree>
    <p:extLst>
      <p:ext uri="{BB962C8B-B14F-4D97-AF65-F5344CB8AC3E}">
        <p14:creationId xmlns:p14="http://schemas.microsoft.com/office/powerpoint/2010/main" val="6651913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596900" y="324970"/>
            <a:ext cx="11023600" cy="6214284"/>
          </a:xfrm>
          <a:prstGeom prst="rect">
            <a:avLst/>
          </a:prstGeom>
        </p:spPr>
      </p:pic>
      <p:sp>
        <p:nvSpPr>
          <p:cNvPr id="3" name="Título 2"/>
          <p:cNvSpPr>
            <a:spLocks noGrp="1"/>
          </p:cNvSpPr>
          <p:nvPr>
            <p:ph type="title"/>
          </p:nvPr>
        </p:nvSpPr>
        <p:spPr/>
        <p:txBody>
          <a:bodyPr/>
          <a:lstStyle/>
          <a:p>
            <a:pPr algn="ctr"/>
            <a:r>
              <a:rPr lang="pt-BR" dirty="0" smtClean="0"/>
              <a:t>L2-T15</a:t>
            </a:r>
            <a:endParaRPr lang="pt-BR" dirty="0"/>
          </a:p>
        </p:txBody>
      </p:sp>
    </p:spTree>
    <p:extLst>
      <p:ext uri="{BB962C8B-B14F-4D97-AF65-F5344CB8AC3E}">
        <p14:creationId xmlns:p14="http://schemas.microsoft.com/office/powerpoint/2010/main" val="18830970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0" y="92513"/>
            <a:ext cx="8927461" cy="6765487"/>
          </a:xfrm>
          <a:prstGeom prst="rect">
            <a:avLst/>
          </a:prstGeom>
        </p:spPr>
      </p:pic>
      <p:sp>
        <p:nvSpPr>
          <p:cNvPr id="2" name="Título 1"/>
          <p:cNvSpPr>
            <a:spLocks noGrp="1"/>
          </p:cNvSpPr>
          <p:nvPr>
            <p:ph type="title"/>
          </p:nvPr>
        </p:nvSpPr>
        <p:spPr>
          <a:xfrm>
            <a:off x="6412674" y="365125"/>
            <a:ext cx="5533903" cy="1325563"/>
          </a:xfrm>
        </p:spPr>
        <p:txBody>
          <a:bodyPr>
            <a:normAutofit/>
          </a:bodyPr>
          <a:lstStyle/>
          <a:p>
            <a:pPr algn="r"/>
            <a:r>
              <a:rPr lang="pt-BR" dirty="0" err="1" smtClean="0"/>
              <a:t>Tradagem</a:t>
            </a:r>
            <a:r>
              <a:rPr lang="pt-BR" dirty="0" smtClean="0"/>
              <a:t> em Ubatuba</a:t>
            </a:r>
            <a:br>
              <a:rPr lang="pt-BR" dirty="0" smtClean="0"/>
            </a:br>
            <a:r>
              <a:rPr lang="pt-BR" dirty="0" smtClean="0"/>
              <a:t>(Bacia do Rio Tavares)</a:t>
            </a:r>
            <a:endParaRPr lang="pt-BR" dirty="0"/>
          </a:p>
        </p:txBody>
      </p:sp>
      <p:sp>
        <p:nvSpPr>
          <p:cNvPr id="6" name="Espaço Reservado para Conteúdo 2"/>
          <p:cNvSpPr txBox="1">
            <a:spLocks/>
          </p:cNvSpPr>
          <p:nvPr/>
        </p:nvSpPr>
        <p:spPr>
          <a:xfrm>
            <a:off x="6538355" y="2241262"/>
            <a:ext cx="5408222" cy="14897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smtClean="0"/>
              <a:t>520 cm de profundidade</a:t>
            </a:r>
          </a:p>
          <a:p>
            <a:r>
              <a:rPr lang="pt-BR" dirty="0" smtClean="0"/>
              <a:t>50% declividade</a:t>
            </a:r>
          </a:p>
        </p:txBody>
      </p:sp>
      <p:sp>
        <p:nvSpPr>
          <p:cNvPr id="7" name="CaixaDeTexto 6"/>
          <p:cNvSpPr txBox="1"/>
          <p:nvPr/>
        </p:nvSpPr>
        <p:spPr>
          <a:xfrm>
            <a:off x="142504" y="365125"/>
            <a:ext cx="2232562" cy="369332"/>
          </a:xfrm>
          <a:prstGeom prst="rect">
            <a:avLst/>
          </a:prstGeom>
          <a:noFill/>
        </p:spPr>
        <p:txBody>
          <a:bodyPr wrap="square" rtlCol="0">
            <a:spAutoFit/>
          </a:bodyPr>
          <a:lstStyle/>
          <a:p>
            <a:pPr algn="ctr"/>
            <a:r>
              <a:rPr lang="pt-BR" dirty="0" smtClean="0"/>
              <a:t>SÁBIO, 2008</a:t>
            </a:r>
            <a:endParaRPr lang="pt-BR" dirty="0"/>
          </a:p>
        </p:txBody>
      </p:sp>
    </p:spTree>
    <p:extLst>
      <p:ext uri="{BB962C8B-B14F-4D97-AF65-F5344CB8AC3E}">
        <p14:creationId xmlns:p14="http://schemas.microsoft.com/office/powerpoint/2010/main" val="25302449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473472" y="365125"/>
            <a:ext cx="5880327" cy="1325563"/>
          </a:xfrm>
        </p:spPr>
        <p:txBody>
          <a:bodyPr>
            <a:normAutofit/>
          </a:bodyPr>
          <a:lstStyle/>
          <a:p>
            <a:pPr algn="ctr"/>
            <a:r>
              <a:rPr lang="pt-BR" dirty="0" err="1" smtClean="0"/>
              <a:t>Tradagem</a:t>
            </a:r>
            <a:r>
              <a:rPr lang="pt-BR" dirty="0" smtClean="0"/>
              <a:t> em Ubatuba (Bacia do Rio Grande)</a:t>
            </a:r>
            <a:endParaRPr lang="pt-BR" dirty="0"/>
          </a:p>
        </p:txBody>
      </p:sp>
      <p:sp>
        <p:nvSpPr>
          <p:cNvPr id="3" name="Espaço Reservado para Conteúdo 2"/>
          <p:cNvSpPr>
            <a:spLocks noGrp="1"/>
          </p:cNvSpPr>
          <p:nvPr>
            <p:ph idx="1"/>
          </p:nvPr>
        </p:nvSpPr>
        <p:spPr>
          <a:xfrm>
            <a:off x="6139542" y="1968129"/>
            <a:ext cx="5214257" cy="4351338"/>
          </a:xfrm>
        </p:spPr>
        <p:txBody>
          <a:bodyPr/>
          <a:lstStyle/>
          <a:p>
            <a:r>
              <a:rPr lang="pt-BR" dirty="0" smtClean="0"/>
              <a:t>240 cm de profundidade</a:t>
            </a:r>
          </a:p>
          <a:p>
            <a:r>
              <a:rPr lang="pt-BR" dirty="0" smtClean="0"/>
              <a:t>85% de declividade</a:t>
            </a:r>
          </a:p>
          <a:p>
            <a:endParaRPr lang="pt-BR" dirty="0"/>
          </a:p>
        </p:txBody>
      </p:sp>
      <p:pic>
        <p:nvPicPr>
          <p:cNvPr id="4" name="Imagem 3"/>
          <p:cNvPicPr>
            <a:picLocks noChangeAspect="1"/>
          </p:cNvPicPr>
          <p:nvPr/>
        </p:nvPicPr>
        <p:blipFill>
          <a:blip r:embed="rId2"/>
          <a:stretch>
            <a:fillRect/>
          </a:stretch>
        </p:blipFill>
        <p:spPr>
          <a:xfrm>
            <a:off x="187097" y="257175"/>
            <a:ext cx="5286375" cy="6600825"/>
          </a:xfrm>
          <a:prstGeom prst="rect">
            <a:avLst/>
          </a:prstGeom>
        </p:spPr>
      </p:pic>
      <p:sp>
        <p:nvSpPr>
          <p:cNvPr id="5" name="Elipse 4"/>
          <p:cNvSpPr/>
          <p:nvPr/>
        </p:nvSpPr>
        <p:spPr>
          <a:xfrm>
            <a:off x="3455719" y="1484416"/>
            <a:ext cx="676894" cy="133003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noFill/>
            </a:endParaRPr>
          </a:p>
        </p:txBody>
      </p:sp>
      <p:sp>
        <p:nvSpPr>
          <p:cNvPr id="6" name="CaixaDeTexto 5"/>
          <p:cNvSpPr txBox="1"/>
          <p:nvPr/>
        </p:nvSpPr>
        <p:spPr>
          <a:xfrm>
            <a:off x="7297354" y="6321261"/>
            <a:ext cx="2232562" cy="369332"/>
          </a:xfrm>
          <a:prstGeom prst="rect">
            <a:avLst/>
          </a:prstGeom>
          <a:noFill/>
        </p:spPr>
        <p:txBody>
          <a:bodyPr wrap="square" rtlCol="0">
            <a:spAutoFit/>
          </a:bodyPr>
          <a:lstStyle/>
          <a:p>
            <a:pPr algn="ctr"/>
            <a:r>
              <a:rPr lang="pt-BR" dirty="0" smtClean="0"/>
              <a:t>PERDOMO, 2010</a:t>
            </a:r>
            <a:endParaRPr lang="pt-BR" dirty="0"/>
          </a:p>
        </p:txBody>
      </p:sp>
    </p:spTree>
    <p:extLst>
      <p:ext uri="{BB962C8B-B14F-4D97-AF65-F5344CB8AC3E}">
        <p14:creationId xmlns:p14="http://schemas.microsoft.com/office/powerpoint/2010/main" val="32816892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243258" y="1710726"/>
            <a:ext cx="4105275" cy="4505325"/>
          </a:xfrm>
          <a:prstGeom prst="rect">
            <a:avLst/>
          </a:prstGeom>
        </p:spPr>
      </p:pic>
      <p:sp>
        <p:nvSpPr>
          <p:cNvPr id="3" name="Título 2"/>
          <p:cNvSpPr>
            <a:spLocks noGrp="1"/>
          </p:cNvSpPr>
          <p:nvPr>
            <p:ph type="title"/>
          </p:nvPr>
        </p:nvSpPr>
        <p:spPr/>
        <p:txBody>
          <a:bodyPr/>
          <a:lstStyle/>
          <a:p>
            <a:r>
              <a:rPr lang="pt-BR" dirty="0" smtClean="0"/>
              <a:t>Trincheira em Ubatuba – Bacia do Rio Grande</a:t>
            </a:r>
            <a:endParaRPr lang="pt-BR" dirty="0"/>
          </a:p>
        </p:txBody>
      </p:sp>
      <p:sp>
        <p:nvSpPr>
          <p:cNvPr id="4" name="Espaço Reservado para Conteúdo 3"/>
          <p:cNvSpPr>
            <a:spLocks noGrp="1"/>
          </p:cNvSpPr>
          <p:nvPr>
            <p:ph idx="1"/>
          </p:nvPr>
        </p:nvSpPr>
        <p:spPr>
          <a:xfrm>
            <a:off x="6319837" y="2506662"/>
            <a:ext cx="4154200" cy="4351338"/>
          </a:xfrm>
        </p:spPr>
        <p:txBody>
          <a:bodyPr/>
          <a:lstStyle/>
          <a:p>
            <a:r>
              <a:rPr lang="pt-BR" dirty="0" smtClean="0"/>
              <a:t>227 cm de profundidade</a:t>
            </a:r>
          </a:p>
          <a:p>
            <a:r>
              <a:rPr lang="pt-BR" dirty="0" smtClean="0"/>
              <a:t>78% de declividade</a:t>
            </a:r>
          </a:p>
          <a:p>
            <a:r>
              <a:rPr lang="pt-BR" dirty="0" err="1" smtClean="0"/>
              <a:t>Argissolo</a:t>
            </a:r>
            <a:r>
              <a:rPr lang="pt-BR" dirty="0" smtClean="0"/>
              <a:t> Amarelo</a:t>
            </a:r>
            <a:endParaRPr lang="pt-BR" dirty="0"/>
          </a:p>
        </p:txBody>
      </p:sp>
      <p:sp>
        <p:nvSpPr>
          <p:cNvPr id="5" name="CaixaDeTexto 4"/>
          <p:cNvSpPr txBox="1"/>
          <p:nvPr/>
        </p:nvSpPr>
        <p:spPr>
          <a:xfrm>
            <a:off x="7280656" y="6216051"/>
            <a:ext cx="2232562" cy="369332"/>
          </a:xfrm>
          <a:prstGeom prst="rect">
            <a:avLst/>
          </a:prstGeom>
          <a:noFill/>
        </p:spPr>
        <p:txBody>
          <a:bodyPr wrap="square" rtlCol="0">
            <a:spAutoFit/>
          </a:bodyPr>
          <a:lstStyle/>
          <a:p>
            <a:pPr algn="ctr"/>
            <a:r>
              <a:rPr lang="pt-BR" dirty="0" smtClean="0"/>
              <a:t>PERDOMO, 2010</a:t>
            </a:r>
            <a:endParaRPr lang="pt-BR" dirty="0"/>
          </a:p>
        </p:txBody>
      </p:sp>
    </p:spTree>
    <p:extLst>
      <p:ext uri="{BB962C8B-B14F-4D97-AF65-F5344CB8AC3E}">
        <p14:creationId xmlns:p14="http://schemas.microsoft.com/office/powerpoint/2010/main" val="67839915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350</TotalTime>
  <Words>1786</Words>
  <Application>Microsoft Office PowerPoint</Application>
  <PresentationFormat>Widescreen</PresentationFormat>
  <Paragraphs>489</Paragraphs>
  <Slides>34</Slides>
  <Notes>0</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34</vt:i4>
      </vt:variant>
    </vt:vector>
  </HeadingPairs>
  <TitlesOfParts>
    <vt:vector size="39" baseType="lpstr">
      <vt:lpstr>Arial</vt:lpstr>
      <vt:lpstr>Calibri</vt:lpstr>
      <vt:lpstr>Calibri Light</vt:lpstr>
      <vt:lpstr>Times New Roman</vt:lpstr>
      <vt:lpstr>Tema do Office</vt:lpstr>
      <vt:lpstr>Classificação de solos, ocupação da terra e áreas de risco no litoral paulista </vt:lpstr>
      <vt:lpstr>SiBCS (EMBRAPA, 2018)</vt:lpstr>
      <vt:lpstr>Tradagem em Santos-SP</vt:lpstr>
      <vt:lpstr>L2-T5</vt:lpstr>
      <vt:lpstr>L6-T6</vt:lpstr>
      <vt:lpstr>L2-T15</vt:lpstr>
      <vt:lpstr>Tradagem em Ubatuba (Bacia do Rio Tavares)</vt:lpstr>
      <vt:lpstr>Tradagem em Ubatuba (Bacia do Rio Grande)</vt:lpstr>
      <vt:lpstr>Trincheira em Ubatuba – Bacia do Rio Grande</vt:lpstr>
      <vt:lpstr>Apresentação do PowerPoint</vt:lpstr>
      <vt:lpstr>Apresentação do PowerPoint</vt:lpstr>
      <vt:lpstr>L0</vt:lpstr>
      <vt:lpstr>Mapeamento Pedológico</vt:lpstr>
      <vt:lpstr>Apresentação do PowerPoint</vt:lpstr>
      <vt:lpstr>Apresentação do PowerPoint</vt:lpstr>
      <vt:lpstr>Apresentação do PowerPoint</vt:lpstr>
      <vt:lpstr>Apresentação do PowerPoint</vt:lpstr>
      <vt:lpstr>Apresentação do PowerPoint</vt:lpstr>
      <vt:lpstr>Cálculos de área, massa e volume de solos</vt:lpstr>
      <vt:lpstr>Apresentação do PowerPoint</vt:lpstr>
      <vt:lpstr>Rodrigues (1965, p.33)</vt:lpstr>
      <vt:lpstr>Variação da profundidade dos solos de acordo com a litologia</vt:lpstr>
      <vt:lpstr>IBGE, 29/11/2019</vt:lpstr>
      <vt:lpstr>Geologia</vt:lpstr>
      <vt:lpstr>Geomorfologia</vt:lpstr>
      <vt:lpstr>Pedologia</vt:lpstr>
      <vt:lpstr>Cobertura e uso da terra e Vegetação</vt:lpstr>
      <vt:lpstr>Declividade</vt:lpstr>
      <vt:lpstr>Pluviosidade</vt:lpstr>
      <vt:lpstr>Pesos atribuídos aos temas utilizados na avaliação (IBGE, 2019)</vt:lpstr>
      <vt:lpstr>Considerações</vt:lpstr>
      <vt:lpstr>Divulgação pela mídia</vt:lpstr>
      <vt:lpstr>Apresentação do PowerPoint</vt:lpstr>
      <vt:lpstr>Muito obrigado!!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micro</dc:creator>
  <cp:lastModifiedBy>micro</cp:lastModifiedBy>
  <cp:revision>33</cp:revision>
  <dcterms:created xsi:type="dcterms:W3CDTF">2019-12-03T13:46:50Z</dcterms:created>
  <dcterms:modified xsi:type="dcterms:W3CDTF">2019-12-04T14:45:06Z</dcterms:modified>
</cp:coreProperties>
</file>